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Roboto Slab"/>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880">
          <p15:clr>
            <a:srgbClr val="9AA0A6"/>
          </p15:clr>
        </p15:guide>
        <p15:guide id="4" pos="2304">
          <p15:clr>
            <a:srgbClr val="9AA0A6"/>
          </p15:clr>
        </p15:guide>
        <p15:guide id="5" pos="3456">
          <p15:clr>
            <a:srgbClr val="9AA0A6"/>
          </p15:clr>
        </p15:guide>
        <p15:guide id="6" orient="horz" pos="2183">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Chad Griggs"/>
  <p:cmAuthor clrIdx="1" id="1" initials="" lastIdx="1" name="Valery Smit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2F71AF6-7F09-414F-A22D-36DB80A1069F}">
  <a:tblStyle styleId="{92F71AF6-7F09-414F-A22D-36DB80A106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AEA3A7C-D385-4B71-A930-8968830E6E90}"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2880"/>
        <p:guide pos="2304"/>
        <p:guide pos="3456"/>
        <p:guide pos="218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RobotoSlab-bold.fntdata"/><Relationship Id="rId21" Type="http://schemas.openxmlformats.org/officeDocument/2006/relationships/slide" Target="slides/slide14.xml"/><Relationship Id="rId43" Type="http://schemas.openxmlformats.org/officeDocument/2006/relationships/font" Target="fonts/RobotoSlab-regular.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12-08T19:51:18.325">
    <p:pos x="-327" y="195"/>
    <p:text>http://seniord.ece.iastate.edu/resources/492_Final_Instructions.pdf</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9-12-09T18:01:41.527">
    <p:pos x="31" y="875"/>
    <p:text>Do these do animations?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9-12-08T23:09:45.640">
    <p:pos x="3376" y="88"/>
    <p:text>Replace with image of lights?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 - start. Say what’s up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67410760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67410760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 - everything is in python except for web ui which is in php, web suite (html, css, js)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8fa87b20b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8fa87b20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LM2596 - 12V to 5V buck converter</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12V 30A power supply - LEDs expected to use max of 45W or 3.75A, full brightness, all white.  Pi recommends max 2.5A, shouldn’t come close to that</a:t>
            </a:r>
            <a:endParaRPr sz="1200">
              <a:solidFill>
                <a:schemeClr val="dk1"/>
              </a:solidFill>
            </a:endParaRPr>
          </a:p>
          <a:p>
            <a:pPr indent="0" lvl="0" marL="0" rtl="0" algn="l">
              <a:spcBef>
                <a:spcPts val="1600"/>
              </a:spcBef>
              <a:spcAft>
                <a:spcPts val="1600"/>
              </a:spcAft>
              <a:buNone/>
            </a:pPr>
            <a:r>
              <a:rPr lang="en" sz="1200">
                <a:solidFill>
                  <a:schemeClr val="dk1"/>
                </a:solidFill>
              </a:rPr>
              <a:t>Lazy Susan - allows the tree to be easily spun for calibration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58fa87b20b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8fa87b20b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LM2596 - 12V to 5V buck converter</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12V 30A power supply - LEDs expected to use max of 45W or 3.75A, full brightness, all white.  Pi recommends max 2.5A, shouldn’t come close to that</a:t>
            </a:r>
            <a:endParaRPr sz="1200">
              <a:solidFill>
                <a:schemeClr val="dk1"/>
              </a:solidFill>
            </a:endParaRPr>
          </a:p>
          <a:p>
            <a:pPr indent="0" lvl="0" marL="0" rtl="0" algn="l">
              <a:spcBef>
                <a:spcPts val="1600"/>
              </a:spcBef>
              <a:spcAft>
                <a:spcPts val="1600"/>
              </a:spcAft>
              <a:buNone/>
            </a:pPr>
            <a:r>
              <a:rPr lang="en" sz="1200">
                <a:solidFill>
                  <a:schemeClr val="dk1"/>
                </a:solidFill>
              </a:rPr>
              <a:t>Lazy Susan - allows the tree to be easily spun for calibration</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8fa87b20b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8fa87b20b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Chad</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1600"/>
              </a:spcBef>
              <a:spcAft>
                <a:spcPts val="0"/>
              </a:spcAft>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None/>
            </a:pPr>
            <a:r>
              <a:rPr lang="en" sz="1200">
                <a:solidFill>
                  <a:schemeClr val="dk1"/>
                </a:solidFill>
              </a:rPr>
              <a:t>LM2596 - 12V to 5V buck converter</a:t>
            </a:r>
            <a:endParaRPr sz="1200">
              <a:solidFill>
                <a:schemeClr val="dk1"/>
              </a:solidFill>
            </a:endParaRPr>
          </a:p>
          <a:p>
            <a:pPr indent="0" lvl="0" marL="0" rtl="0" algn="l">
              <a:spcBef>
                <a:spcPts val="1600"/>
              </a:spcBef>
              <a:spcAft>
                <a:spcPts val="0"/>
              </a:spcAft>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None/>
            </a:pPr>
            <a:r>
              <a:rPr lang="en" sz="1200">
                <a:solidFill>
                  <a:schemeClr val="dk1"/>
                </a:solidFill>
              </a:rPr>
              <a:t>12V 30A power supply - LEDs expected to use max of 45W or 3.75A, full brightness, all white.  Pi recommends max 2.5A, shouldn’t come close to that</a:t>
            </a:r>
            <a:endParaRPr sz="1200">
              <a:solidFill>
                <a:schemeClr val="dk1"/>
              </a:solidFill>
            </a:endParaRPr>
          </a:p>
          <a:p>
            <a:pPr indent="0" lvl="0" marL="0" rtl="0" algn="l">
              <a:spcBef>
                <a:spcPts val="1600"/>
              </a:spcBef>
              <a:spcAft>
                <a:spcPts val="1600"/>
              </a:spcAft>
              <a:buNone/>
            </a:pPr>
            <a:r>
              <a:rPr lang="en" sz="1200">
                <a:solidFill>
                  <a:schemeClr val="dk1"/>
                </a:solidFill>
              </a:rPr>
              <a:t>Lazy Susan - allows the tree to be easily spun for calibration</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8fa87b20b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8fa87b20b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LM2596 - 12V to 5V buck converter</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12V 30A power supply - LEDs expected to use max of 45W or 3.75A, full brightness, all white.  Pi recommends max 2.5A, shouldn’t come close to that</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Lazy Susan - allows the tree to be easily spun for calibration</a:t>
            </a:r>
            <a:endParaRPr sz="1200">
              <a:solidFill>
                <a:schemeClr val="dk1"/>
              </a:solidFill>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8fa87b20b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8fa87b20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Chad</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1600"/>
              </a:spcBef>
              <a:spcAft>
                <a:spcPts val="0"/>
              </a:spcAft>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None/>
            </a:pPr>
            <a:r>
              <a:rPr lang="en" sz="1200">
                <a:solidFill>
                  <a:schemeClr val="dk1"/>
                </a:solidFill>
              </a:rPr>
              <a:t>LM2596 - 12V to 5V buck converter - last group used LM7805 which did not provide enough current, only 1A and gets very hot</a:t>
            </a:r>
            <a:endParaRPr sz="1200">
              <a:solidFill>
                <a:schemeClr val="dk1"/>
              </a:solidFill>
            </a:endParaRPr>
          </a:p>
          <a:p>
            <a:pPr indent="0" lvl="0" marL="0" rtl="0" algn="l">
              <a:spcBef>
                <a:spcPts val="1600"/>
              </a:spcBef>
              <a:spcAft>
                <a:spcPts val="0"/>
              </a:spcAft>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None/>
            </a:pPr>
            <a:r>
              <a:rPr lang="en" sz="1200">
                <a:solidFill>
                  <a:schemeClr val="dk1"/>
                </a:solidFill>
              </a:rPr>
              <a:t>12V 30A power supply - LEDs expected to use max of 45W or 3.75A, full brightness, all white.  Pi recommends max 2.5A, shouldn’t come close to that. Scaleable and inherited.</a:t>
            </a:r>
            <a:endParaRPr sz="1200">
              <a:solidFill>
                <a:schemeClr val="dk1"/>
              </a:solidFill>
            </a:endParaRPr>
          </a:p>
          <a:p>
            <a:pPr indent="0" lvl="0" marL="0" rtl="0" algn="l">
              <a:spcBef>
                <a:spcPts val="1600"/>
              </a:spcBef>
              <a:spcAft>
                <a:spcPts val="1600"/>
              </a:spcAft>
              <a:buNone/>
            </a:pPr>
            <a:r>
              <a:rPr lang="en" sz="1200">
                <a:solidFill>
                  <a:schemeClr val="dk1"/>
                </a:solidFill>
              </a:rPr>
              <a:t>Lazy Susan - allows the tree to be easily spun for calibration</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c2db9ac59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6c2db9ac5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LM2596 - 12V to 5V buck converter</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12V 30A power supply - LEDs expected to use max of 45W or 3.75A, full brightness, all white.  Pi recommends max 2.5A, shouldn’t come close to that</a:t>
            </a:r>
            <a:endParaRPr sz="1200">
              <a:solidFill>
                <a:schemeClr val="dk1"/>
              </a:solidFill>
            </a:endParaRPr>
          </a:p>
          <a:p>
            <a:pPr indent="0" lvl="0" marL="0" rtl="0" algn="l">
              <a:spcBef>
                <a:spcPts val="1600"/>
              </a:spcBef>
              <a:spcAft>
                <a:spcPts val="1600"/>
              </a:spcAft>
              <a:buNone/>
            </a:pPr>
            <a:r>
              <a:rPr lang="en" sz="1200">
                <a:solidFill>
                  <a:schemeClr val="dk1"/>
                </a:solidFill>
              </a:rPr>
              <a:t>Lazy Susan - allows the tree to be easily spun for calibration</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c2db9ac59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c2db9ac5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LM2596 - 12V to 5V buck converter</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 drives 3 LEDs at 12V.  Latches first 24 bits and sends PWM bitstream to next chip</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12V 30A power supply - LEDs expected to use max of 45W or 3.75A, full brightness, all white.  Pi recommends max 2.5A, shouldn’t come close to that</a:t>
            </a:r>
            <a:endParaRPr sz="1200">
              <a:solidFill>
                <a:schemeClr val="dk1"/>
              </a:solidFill>
            </a:endParaRPr>
          </a:p>
          <a:p>
            <a:pPr indent="0" lvl="0" marL="0" rtl="0" algn="l">
              <a:spcBef>
                <a:spcPts val="1600"/>
              </a:spcBef>
              <a:spcAft>
                <a:spcPts val="1600"/>
              </a:spcAft>
              <a:buNone/>
            </a:pPr>
            <a:r>
              <a:rPr lang="en" sz="1200">
                <a:solidFill>
                  <a:schemeClr val="dk1"/>
                </a:solidFill>
              </a:rPr>
              <a:t>Lazy Susan - allows the tree to be easily spun for calibration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58fa87b20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58fa87b20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7b57b34a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7b57b34a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56741076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56741076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 Today’s current Christmas tree lights are outdated and have not changed for several years We want to create a new and exciting way to show your Christmas spirit, impress your friends and family, and celebrate the holiday  Our product is a major </a:t>
            </a:r>
            <a:r>
              <a:rPr lang="en"/>
              <a:t>upgrade</a:t>
            </a:r>
            <a:r>
              <a:rPr lang="en"/>
              <a:t> to the Christmas lights of today  Our lights are capable of stunning displays that can change at any time  Once the lights are set up, the user can display dynamic images and patterns of their choosing on the tree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acb2c15a1_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acb2c15a1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b5baeb9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b5baeb9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second phase of the calibration sequence, we take the output of phase one and use it as inputs of the TreeSolv.py script. This script utilizes PySwarm, a particle swarm optimization library for python to calculate the best location for each LED from each ‘hit’ that an LED </a:t>
            </a:r>
            <a:r>
              <a:rPr lang="en"/>
              <a:t>received</a:t>
            </a:r>
            <a:r>
              <a:rPr lang="en"/>
              <a:t>. For example, if an LED was seen at 0 degrees, 45 degrees, and 90 degrees, we had to take that degree rotation into account so that the resultant value was similar for all three points. In the end, we expect the input x,y data to be transformed into (x,y,z) values based on numerous inputs such as the Camera Height, Distance, and Angle, as well as the tree height, radius, image x,y coordinates and rotation value. For the outputs, we have a 3d model of the tree just to see if everything ‘looks’ as it should, and then the JSON output that is fed to the web app. This json data is used throughout the entire web app when saving and loading the patterns by simply setting the RGBA values.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7b5baebac6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b5baebac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Phase 1 - jake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Phase 2 - Joe</a:t>
            </a:r>
            <a:endParaRPr/>
          </a:p>
          <a:p>
            <a:pPr indent="-298450" lvl="0" marL="457200" rtl="0" algn="l">
              <a:spcBef>
                <a:spcPts val="0"/>
              </a:spcBef>
              <a:spcAft>
                <a:spcPts val="0"/>
              </a:spcAft>
              <a:buSzPts val="1100"/>
              <a:buChar char="●"/>
            </a:pPr>
            <a:r>
              <a:rPr lang="en"/>
              <a:t>The first issue faced with the calculation process of the calibration sequence was Re-Bounding the tree from 0 to 2π, to -2π to 2π. The reasoning for this was because PySwarm was calculating points right on the edge of the tree, 2π, and stopping rather than rolling over. This would create a line on the side of tree of ‘stuck’ points.</a:t>
            </a:r>
            <a:endParaRPr/>
          </a:p>
          <a:p>
            <a:pPr indent="-298450" lvl="0" marL="457200" rtl="0" algn="l">
              <a:spcBef>
                <a:spcPts val="0"/>
              </a:spcBef>
              <a:spcAft>
                <a:spcPts val="0"/>
              </a:spcAft>
              <a:buSzPts val="1100"/>
              <a:buChar char="●"/>
            </a:pPr>
            <a:r>
              <a:rPr lang="en"/>
              <a:t>A second issue was converting from 2d image coordinates, where the coordinates would start at 0,0 in the top left, to 3d coordinates which start at 0,0 from the bottom left.</a:t>
            </a:r>
            <a:endParaRPr/>
          </a:p>
          <a:p>
            <a:pPr indent="-298450" lvl="0" marL="457200" rtl="0" algn="l">
              <a:spcBef>
                <a:spcPts val="0"/>
              </a:spcBef>
              <a:spcAft>
                <a:spcPts val="0"/>
              </a:spcAft>
              <a:buSzPts val="1100"/>
              <a:buChar char="●"/>
            </a:pPr>
            <a:r>
              <a:rPr lang="en"/>
              <a:t>Finally, we had to verify that the data received from part 1 was actual valid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data shown here is just a sample of the output. We would expect this data to be centered, rotated, and then transformed to handle the change in </a:t>
            </a:r>
            <a:r>
              <a:rPr lang="en"/>
              <a:t>coordinate</a:t>
            </a:r>
            <a:r>
              <a:rPr lang="en"/>
              <a:t> systems.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6c2db9ac59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6c2db9ac59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67410760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67410760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Software - Joe</a:t>
            </a:r>
            <a:endParaRPr/>
          </a:p>
          <a:p>
            <a:pPr indent="0" lvl="0" marL="0" rtl="0" algn="l">
              <a:spcBef>
                <a:spcPts val="0"/>
              </a:spcBef>
              <a:spcAft>
                <a:spcPts val="0"/>
              </a:spcAft>
              <a:buNone/>
            </a:pPr>
            <a:r>
              <a:rPr lang="en"/>
              <a:t>Hardware - Val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67410760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67410760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c2db9ac59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c2db9ac59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567410760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567410760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1a2a030ae6ce22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a2a030ae6ce22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67410760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67410760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6e8030d6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6e8030d6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User Interface</a:t>
            </a:r>
            <a:r>
              <a:rPr lang="en">
                <a:solidFill>
                  <a:schemeClr val="dk1"/>
                </a:solidFill>
              </a:rPr>
              <a:t>: The user interface will be a user-friendly web application hosted on our senior design website. We would like to use WebSockets to have the server push events to the pi to control the lights. On the user interface the user can either upload images files to be texture mapped to the LEDs on the tree or design a basic pattern to be displayed such as a rotating rainbow or other select colors.</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Lights and Control/Powerbox</a:t>
            </a:r>
            <a:r>
              <a:rPr lang="en">
                <a:solidFill>
                  <a:schemeClr val="dk1"/>
                </a:solidFill>
              </a:rPr>
              <a:t>: The control/power box contains a 12v power supply, a 5v:3v step-down converter, and a Raspberry Pi. The lights are WS2811 LED/chipsets. Python files will be controlling the Raspberry Pi’s PWM pin that is connected to the WS2811 LEDs.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
                <a:solidFill>
                  <a:schemeClr val="dk1"/>
                </a:solidFill>
              </a:rPr>
            </a:br>
            <a:r>
              <a:rPr b="1" lang="en">
                <a:solidFill>
                  <a:schemeClr val="dk1"/>
                </a:solidFill>
              </a:rPr>
              <a:t>Calibration Method</a:t>
            </a:r>
            <a:r>
              <a:rPr lang="en">
                <a:solidFill>
                  <a:schemeClr val="dk1"/>
                </a:solidFill>
              </a:rPr>
              <a:t>: The method by which the system will determine the location of each</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individual LED on the tree. It will utilize camera images captured by a PiCam to be processed on the Raspberry Pi.</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
                <a:solidFill>
                  <a:schemeClr val="dk1"/>
                </a:solidFill>
              </a:rPr>
            </a:br>
            <a:r>
              <a:rPr b="1" lang="en">
                <a:solidFill>
                  <a:schemeClr val="dk1"/>
                </a:solidFill>
              </a:rPr>
              <a:t>User Manual: </a:t>
            </a:r>
            <a:r>
              <a:rPr lang="en">
                <a:solidFill>
                  <a:schemeClr val="dk1"/>
                </a:solidFill>
              </a:rPr>
              <a:t>a pdf detailing how to set-up, calibrate, change designs, and take down the system in an easily readable way. This document will contain diagrams and images to help guide the user.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8fa87b20b_9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58fa87b20b_9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67410760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67410760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567410760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567410760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67410760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567410760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58fa87b20b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58fa87b20b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b6484579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b6484579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567410760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567410760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 -</a:t>
            </a:r>
            <a:endParaRPr/>
          </a:p>
          <a:p>
            <a:pPr indent="0" lvl="0" marL="0" rtl="0" algn="l">
              <a:spcBef>
                <a:spcPts val="0"/>
              </a:spcBef>
              <a:spcAft>
                <a:spcPts val="0"/>
              </a:spcAft>
              <a:buNone/>
            </a:pPr>
            <a:r>
              <a:rPr lang="en"/>
              <a:t>The system should:</a:t>
            </a:r>
            <a:endParaRPr/>
          </a:p>
          <a:p>
            <a:pPr indent="-298450" lvl="0" marL="457200" rtl="0" algn="l">
              <a:spcBef>
                <a:spcPts val="0"/>
              </a:spcBef>
              <a:spcAft>
                <a:spcPts val="0"/>
              </a:spcAft>
              <a:buSzPts val="1100"/>
              <a:buChar char="●"/>
            </a:pPr>
            <a:r>
              <a:rPr lang="en"/>
              <a:t>Display patterns and animations that the user can create, save, and load.</a:t>
            </a:r>
            <a:endParaRPr/>
          </a:p>
          <a:p>
            <a:pPr indent="-298450" lvl="0" marL="457200" rtl="0" algn="l">
              <a:spcBef>
                <a:spcPts val="0"/>
              </a:spcBef>
              <a:spcAft>
                <a:spcPts val="0"/>
              </a:spcAft>
              <a:buSzPts val="1100"/>
              <a:buChar char="●"/>
            </a:pPr>
            <a:r>
              <a:rPr lang="en"/>
              <a:t>The system should be able to calibrate itself semi-autonomously with minimal user input.</a:t>
            </a:r>
            <a:endParaRPr/>
          </a:p>
          <a:p>
            <a:pPr indent="-298450" lvl="0" marL="457200" rtl="0" algn="l">
              <a:spcBef>
                <a:spcPts val="0"/>
              </a:spcBef>
              <a:spcAft>
                <a:spcPts val="0"/>
              </a:spcAft>
              <a:buSzPts val="1100"/>
              <a:buChar char="●"/>
            </a:pPr>
            <a:r>
              <a:rPr lang="en"/>
              <a:t>It should have a user interface to control the LEDs and function of the tree.</a:t>
            </a:r>
            <a:endParaRPr/>
          </a:p>
          <a:p>
            <a:pPr indent="0" lvl="0" marL="45720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67410760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67410760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TN</a:t>
            </a:r>
            <a:br>
              <a:rPr lang="en"/>
            </a:br>
            <a:endParaRPr/>
          </a:p>
          <a:p>
            <a:pPr indent="0" lvl="0" marL="0" rtl="0" algn="l">
              <a:spcBef>
                <a:spcPts val="0"/>
              </a:spcBef>
              <a:spcAft>
                <a:spcPts val="0"/>
              </a:spcAft>
              <a:buNone/>
            </a:pPr>
            <a:r>
              <a:rPr lang="en"/>
              <a:t>NEEDS PICTURE</a:t>
            </a:r>
            <a:br>
              <a:rPr lang="en"/>
            </a:br>
            <a:endParaRPr/>
          </a:p>
          <a:p>
            <a:pPr indent="0" lvl="0" marL="0" rtl="0" algn="l">
              <a:spcBef>
                <a:spcPts val="0"/>
              </a:spcBef>
              <a:spcAft>
                <a:spcPts val="0"/>
              </a:spcAft>
              <a:buNone/>
            </a:pPr>
            <a:r>
              <a:rPr lang="en"/>
              <a:t>Can prob go through this quick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should work under the previous team’s strucutre. That means taking all their hardware components they left behind and any legacy code. It was up to us to keep it and work upon it (saves us time) -- or go straight from scratch. Debatable on which was the right decision -- we kept the hardware (monetary), and ditched software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 constaints while designing this would be designing the whole thing should be within a reasonable budget for other client -- approximately 300USD. Most of the material resource cost will be coming up within a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item itself should be portable. You should be able to carry it across your house -- the container and the strand of lights are light weight enough (you don’t need to bring a tree) -- and can bring the lights elsewhere/wrapped.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Easy to use -- so simple a child can understand it. Jokes aside, the client should be easy to understand the process to set it up without having a specialist set it up for him -- an easy to read manual, calibration -- a lot of automation can be involved in this step.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Non-Functional. </a:t>
            </a:r>
            <a:endParaRPr/>
          </a:p>
          <a:p>
            <a:pPr indent="0" lvl="0" marL="0" rtl="0" algn="l">
              <a:spcBef>
                <a:spcPts val="0"/>
              </a:spcBef>
              <a:spcAft>
                <a:spcPts val="0"/>
              </a:spcAft>
              <a:buNone/>
            </a:pPr>
            <a:r>
              <a:rPr lang="en"/>
              <a:t>The wireless communication, because it broadcasts itself, its very possible that outside people can connect to the device and upload unwarranted pictures or hijack into the persons local network. We would need to find aform of security (SSH) or even a simple password.</a:t>
            </a:r>
            <a:endParaRPr/>
          </a:p>
          <a:p>
            <a:pPr indent="0" lvl="0" marL="0" rtl="0" algn="l">
              <a:spcBef>
                <a:spcPts val="0"/>
              </a:spcBef>
              <a:spcAft>
                <a:spcPts val="0"/>
              </a:spcAft>
              <a:buNone/>
            </a:pPr>
            <a:r>
              <a:rPr lang="en"/>
              <a:t>Strand of lights</a:t>
            </a:r>
            <a:endParaRPr/>
          </a:p>
          <a:p>
            <a:pPr indent="0" lvl="0" marL="0" rtl="0" algn="l">
              <a:spcBef>
                <a:spcPts val="0"/>
              </a:spcBef>
              <a:spcAft>
                <a:spcPts val="0"/>
              </a:spcAft>
              <a:buNone/>
            </a:pPr>
            <a:r>
              <a:rPr lang="en"/>
              <a:t>Easily Expandable. -- The pi should be able to adapt to the amount of lights/details on the image.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67410760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67410760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SAY WHY RASP PIs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6741076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6741076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TN - Niche market, few other competitors Advantage of ours is completely customizable (open source), uses web interface rather than app (requires no external software)</a:t>
            </a:r>
            <a:endParaRPr/>
          </a:p>
          <a:p>
            <a:pPr indent="0" lvl="0" marL="0" rtl="0" algn="l">
              <a:spcBef>
                <a:spcPts val="0"/>
              </a:spcBef>
              <a:spcAft>
                <a:spcPts val="0"/>
              </a:spcAft>
              <a:buNone/>
            </a:pPr>
            <a:r>
              <a:rPr lang="en"/>
              <a:t>Our market is more pointed toward the hobbyist rather than the tech illiterate</a:t>
            </a:r>
            <a:br>
              <a:rPr lang="en"/>
            </a:br>
            <a:br>
              <a:rPr lang="en"/>
            </a:br>
            <a:r>
              <a:rPr lang="en"/>
              <a:t>LUME PLAY ONLY APPLE</a:t>
            </a:r>
            <a:endParaRPr/>
          </a:p>
          <a:p>
            <a:pPr indent="0" lvl="0" marL="0" rtl="0" algn="l">
              <a:spcBef>
                <a:spcPts val="0"/>
              </a:spcBef>
              <a:spcAft>
                <a:spcPts val="0"/>
              </a:spcAft>
              <a:buNone/>
            </a:pPr>
            <a:r>
              <a:rPr lang="en"/>
              <a:t>TWINKLY ONLY ANDROID</a:t>
            </a:r>
            <a:br>
              <a:rPr lang="en"/>
            </a:br>
            <a:br>
              <a:rPr lang="en"/>
            </a:br>
            <a:r>
              <a:rPr lang="en"/>
              <a:t>ABILITY TO SCALE TO IMAGE MAPPING AND TEXTURE MAPPING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67410760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67410760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a:t>
            </a:r>
            <a:endParaRPr/>
          </a:p>
          <a:p>
            <a:pPr indent="0" lvl="0" marL="0" rtl="0" algn="l">
              <a:spcBef>
                <a:spcPts val="0"/>
              </a:spcBef>
              <a:spcAft>
                <a:spcPts val="0"/>
              </a:spcAft>
              <a:buNone/>
            </a:pPr>
            <a:r>
              <a:rPr lang="en"/>
              <a:t>On the software side, some risks include:</a:t>
            </a:r>
            <a:endParaRPr/>
          </a:p>
          <a:p>
            <a:pPr indent="-298450" lvl="0" marL="457200" rtl="0" algn="l">
              <a:spcBef>
                <a:spcPts val="0"/>
              </a:spcBef>
              <a:spcAft>
                <a:spcPts val="0"/>
              </a:spcAft>
              <a:buSzPts val="1100"/>
              <a:buChar char="●"/>
            </a:pPr>
            <a:r>
              <a:rPr lang="en"/>
              <a:t>Calibration </a:t>
            </a:r>
            <a:r>
              <a:rPr lang="en"/>
              <a:t>inaccuracies</a:t>
            </a:r>
            <a:r>
              <a:rPr lang="en"/>
              <a:t>, we’ll touch on this later.</a:t>
            </a:r>
            <a:endParaRPr/>
          </a:p>
          <a:p>
            <a:pPr indent="-298450" lvl="0" marL="457200" rtl="0" algn="l">
              <a:spcBef>
                <a:spcPts val="0"/>
              </a:spcBef>
              <a:spcAft>
                <a:spcPts val="0"/>
              </a:spcAft>
              <a:buSzPts val="1100"/>
              <a:buChar char="●"/>
            </a:pPr>
            <a:r>
              <a:rPr lang="en"/>
              <a:t>OpenCV</a:t>
            </a:r>
            <a:endParaRPr/>
          </a:p>
          <a:p>
            <a:pPr indent="-298450" lvl="0" marL="457200" rtl="0" algn="l">
              <a:spcBef>
                <a:spcPts val="0"/>
              </a:spcBef>
              <a:spcAft>
                <a:spcPts val="0"/>
              </a:spcAft>
              <a:buSzPts val="1100"/>
              <a:buChar char="●"/>
            </a:pPr>
            <a:r>
              <a:rPr lang="en"/>
              <a:t>Inexperience with python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hardware, the risks were:</a:t>
            </a:r>
            <a:endParaRPr/>
          </a:p>
          <a:p>
            <a:pPr indent="-298450" lvl="0" marL="457200" rtl="0" algn="l">
              <a:spcBef>
                <a:spcPts val="0"/>
              </a:spcBef>
              <a:spcAft>
                <a:spcPts val="0"/>
              </a:spcAft>
              <a:buSzPts val="1100"/>
              <a:buChar char="●"/>
            </a:pPr>
            <a:r>
              <a:rPr lang="en"/>
              <a:t>Electric shock</a:t>
            </a:r>
            <a:endParaRPr/>
          </a:p>
          <a:p>
            <a:pPr indent="-298450" lvl="0" marL="457200" rtl="0" algn="l">
              <a:spcBef>
                <a:spcPts val="0"/>
              </a:spcBef>
              <a:spcAft>
                <a:spcPts val="0"/>
              </a:spcAft>
              <a:buSzPts val="1100"/>
              <a:buChar char="●"/>
            </a:pPr>
            <a:r>
              <a:rPr lang="en"/>
              <a:t>Fire</a:t>
            </a:r>
            <a:endParaRPr/>
          </a:p>
          <a:p>
            <a:pPr indent="-298450" lvl="0" marL="457200" rtl="0" algn="l">
              <a:spcBef>
                <a:spcPts val="0"/>
              </a:spcBef>
              <a:spcAft>
                <a:spcPts val="0"/>
              </a:spcAft>
              <a:buSzPts val="1100"/>
              <a:buChar char="●"/>
            </a:pPr>
            <a:r>
              <a:rPr lang="en"/>
              <a:t>Burning out LEDs or the Pi.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mitigate these concerns, we took proper steps to thoroughly ventilate the Tree Pi container and by using a regulated 12v power supply and isolating the lines to keep shorts from </a:t>
            </a:r>
            <a:r>
              <a:rPr lang="en"/>
              <a:t>occurring</a:t>
            </a: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67410760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67410760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gradFill>
          <a:gsLst>
            <a:gs pos="0">
              <a:srgbClr val="D4E5F5"/>
            </a:gs>
            <a:gs pos="100000">
              <a:srgbClr val="70A4D5"/>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1.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comments" Target="../comments/comment3.xml"/><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drive.google.com/file/d/1Gu0Rvoh-N4Ftc9ChEy2-g-ljHCgHNJjN/view"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7.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6.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519925" y="310444"/>
            <a:ext cx="8520600" cy="100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Holiday Lights Project</a:t>
            </a:r>
            <a:endParaRPr b="1"/>
          </a:p>
        </p:txBody>
      </p:sp>
      <p:sp>
        <p:nvSpPr>
          <p:cNvPr id="55" name="Google Shape;55;p13"/>
          <p:cNvSpPr txBox="1"/>
          <p:nvPr>
            <p:ph idx="1" type="subTitle"/>
          </p:nvPr>
        </p:nvSpPr>
        <p:spPr>
          <a:xfrm>
            <a:off x="-602700" y="1670538"/>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SDDec19-10</a:t>
            </a:r>
            <a:endParaRPr/>
          </a:p>
          <a:p>
            <a:pPr indent="0" lvl="0" marL="0" rtl="0" algn="ctr">
              <a:spcBef>
                <a:spcPts val="0"/>
              </a:spcBef>
              <a:spcAft>
                <a:spcPts val="0"/>
              </a:spcAft>
              <a:buNone/>
            </a:pPr>
            <a:r>
              <a:rPr lang="en" sz="1400"/>
              <a:t>Client : Dr Daniels</a:t>
            </a:r>
            <a:endParaRPr sz="1400"/>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57" name="Google Shape;57;p13"/>
          <p:cNvPicPr preferRelativeResize="0"/>
          <p:nvPr/>
        </p:nvPicPr>
        <p:blipFill>
          <a:blip r:embed="rId4">
            <a:alphaModFix/>
          </a:blip>
          <a:stretch>
            <a:fillRect/>
          </a:stretch>
        </p:blipFill>
        <p:spPr>
          <a:xfrm>
            <a:off x="7236540" y="0"/>
            <a:ext cx="1907470" cy="5143499"/>
          </a:xfrm>
          <a:prstGeom prst="rect">
            <a:avLst/>
          </a:prstGeom>
          <a:noFill/>
          <a:ln>
            <a:noFill/>
          </a:ln>
        </p:spPr>
      </p:pic>
      <p:graphicFrame>
        <p:nvGraphicFramePr>
          <p:cNvPr id="58" name="Google Shape;58;p13"/>
          <p:cNvGraphicFramePr/>
          <p:nvPr/>
        </p:nvGraphicFramePr>
        <p:xfrm>
          <a:off x="1661750" y="2819749"/>
          <a:ext cx="3000000" cy="3000000"/>
        </p:xfrm>
        <a:graphic>
          <a:graphicData uri="http://schemas.openxmlformats.org/drawingml/2006/table">
            <a:tbl>
              <a:tblPr>
                <a:noFill/>
                <a:tableStyleId>{92F71AF6-7F09-414F-A22D-36DB80A1069F}</a:tableStyleId>
              </a:tblPr>
              <a:tblGrid>
                <a:gridCol w="1527525"/>
                <a:gridCol w="2888425"/>
              </a:tblGrid>
              <a:tr h="350750">
                <a:tc>
                  <a:txBody>
                    <a:bodyPr/>
                    <a:lstStyle/>
                    <a:p>
                      <a:pPr indent="0" lvl="0" marL="0" rtl="0" algn="l">
                        <a:spcBef>
                          <a:spcPts val="0"/>
                        </a:spcBef>
                        <a:spcAft>
                          <a:spcPts val="0"/>
                        </a:spcAft>
                        <a:buNone/>
                      </a:pPr>
                      <a:r>
                        <a:rPr b="1" lang="en" sz="1100"/>
                        <a:t>Jake Grace</a:t>
                      </a:r>
                      <a:endParaRPr b="1" sz="1100"/>
                    </a:p>
                  </a:txBody>
                  <a:tcPr marT="91425" marB="91425" marR="91425" marL="91425"/>
                </a:tc>
                <a:tc>
                  <a:txBody>
                    <a:bodyPr/>
                    <a:lstStyle/>
                    <a:p>
                      <a:pPr indent="0" lvl="0" marL="0" rtl="0" algn="l">
                        <a:spcBef>
                          <a:spcPts val="0"/>
                        </a:spcBef>
                        <a:spcAft>
                          <a:spcPts val="0"/>
                        </a:spcAft>
                        <a:buNone/>
                      </a:pPr>
                      <a:r>
                        <a:rPr b="1" lang="en" sz="1100"/>
                        <a:t>Software Lead</a:t>
                      </a:r>
                      <a:endParaRPr b="1" sz="1100"/>
                    </a:p>
                  </a:txBody>
                  <a:tcPr marT="91425" marB="91425" marR="91425" marL="91425"/>
                </a:tc>
              </a:tr>
              <a:tr h="350750">
                <a:tc>
                  <a:txBody>
                    <a:bodyPr/>
                    <a:lstStyle/>
                    <a:p>
                      <a:pPr indent="0" lvl="0" marL="0" rtl="0" algn="l">
                        <a:spcBef>
                          <a:spcPts val="0"/>
                        </a:spcBef>
                        <a:spcAft>
                          <a:spcPts val="0"/>
                        </a:spcAft>
                        <a:buNone/>
                      </a:pPr>
                      <a:r>
                        <a:rPr b="1" lang="en" sz="1100"/>
                        <a:t>Chad Griggs</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 sz="1100"/>
                        <a:t>Report Manager</a:t>
                      </a:r>
                      <a:endParaRPr b="1" sz="1100"/>
                    </a:p>
                  </a:txBody>
                  <a:tcPr marT="0" marB="91425" marR="0" marL="91425" anchor="ctr">
                    <a:lnB cap="flat" cmpd="sng" w="9525">
                      <a:solidFill>
                        <a:srgbClr val="9E9E9E"/>
                      </a:solidFill>
                      <a:prstDash val="solid"/>
                      <a:round/>
                      <a:headEnd len="sm" w="sm" type="none"/>
                      <a:tailEnd len="sm" w="sm" type="none"/>
                    </a:lnB>
                  </a:tcPr>
                </a:tc>
              </a:tr>
              <a:tr h="350400">
                <a:tc>
                  <a:txBody>
                    <a:bodyPr/>
                    <a:lstStyle/>
                    <a:p>
                      <a:pPr indent="0" lvl="0" marL="0" rtl="0" algn="l">
                        <a:spcBef>
                          <a:spcPts val="0"/>
                        </a:spcBef>
                        <a:spcAft>
                          <a:spcPts val="0"/>
                        </a:spcAft>
                        <a:buNone/>
                      </a:pPr>
                      <a:r>
                        <a:rPr b="1" lang="en" sz="1100"/>
                        <a:t>Thien Nguyen</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Webmaster</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0400">
                <a:tc>
                  <a:txBody>
                    <a:bodyPr/>
                    <a:lstStyle/>
                    <a:p>
                      <a:pPr indent="0" lvl="0" marL="0" rtl="0" algn="l">
                        <a:spcBef>
                          <a:spcPts val="0"/>
                        </a:spcBef>
                        <a:spcAft>
                          <a:spcPts val="0"/>
                        </a:spcAft>
                        <a:buNone/>
                      </a:pPr>
                      <a:r>
                        <a:rPr b="1" lang="en" sz="1100"/>
                        <a:t>Joe Nunez</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Meeting Scribe</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0400">
                <a:tc>
                  <a:txBody>
                    <a:bodyPr/>
                    <a:lstStyle/>
                    <a:p>
                      <a:pPr indent="0" lvl="0" marL="0" rtl="0" algn="l">
                        <a:spcBef>
                          <a:spcPts val="0"/>
                        </a:spcBef>
                        <a:spcAft>
                          <a:spcPts val="0"/>
                        </a:spcAft>
                        <a:buNone/>
                      </a:pPr>
                      <a:r>
                        <a:rPr b="1" lang="en" sz="1100"/>
                        <a:t>Valery Smith</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b="1" lang="en" sz="1100"/>
                        <a:t>Signal Processing Specialist</a:t>
                      </a:r>
                      <a:endParaRPr b="1" sz="1100"/>
                    </a:p>
                  </a:txBody>
                  <a:tcPr marT="91425" marB="91425" marR="91425" marL="91425">
                    <a:lnT cap="flat" cmpd="sng" w="9525">
                      <a:solidFill>
                        <a:srgbClr val="9E9E9E"/>
                      </a:solidFill>
                      <a:prstDash val="solid"/>
                      <a:round/>
                      <a:headEnd len="sm" w="sm" type="none"/>
                      <a:tailEnd len="sm" w="sm" type="none"/>
                    </a:lnT>
                  </a:tcPr>
                </a:tc>
              </a:tr>
              <a:tr h="350400">
                <a:tc>
                  <a:txBody>
                    <a:bodyPr/>
                    <a:lstStyle/>
                    <a:p>
                      <a:pPr indent="0" lvl="0" marL="0" rtl="0" algn="l">
                        <a:spcBef>
                          <a:spcPts val="0"/>
                        </a:spcBef>
                        <a:spcAft>
                          <a:spcPts val="0"/>
                        </a:spcAft>
                        <a:buNone/>
                      </a:pPr>
                      <a:r>
                        <a:rPr b="1" lang="en" sz="1100"/>
                        <a:t>Steven Williams</a:t>
                      </a:r>
                      <a:endParaRPr b="1" sz="1100"/>
                    </a:p>
                  </a:txBody>
                  <a:tcPr marT="91425" marB="91425" marR="91425" marL="91425"/>
                </a:tc>
                <a:tc>
                  <a:txBody>
                    <a:bodyPr/>
                    <a:lstStyle/>
                    <a:p>
                      <a:pPr indent="0" lvl="0" marL="0" rtl="0" algn="l">
                        <a:spcBef>
                          <a:spcPts val="0"/>
                        </a:spcBef>
                        <a:spcAft>
                          <a:spcPts val="0"/>
                        </a:spcAft>
                        <a:buNone/>
                      </a:pPr>
                      <a:r>
                        <a:rPr b="1" lang="en" sz="1100"/>
                        <a:t>Hardware Lead</a:t>
                      </a:r>
                      <a:endParaRPr b="1" sz="1100"/>
                    </a:p>
                  </a:txBody>
                  <a:tcPr marT="91425" marB="91425" marR="91425" marL="91425"/>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2"/>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38" name="Google Shape;138;p22"/>
          <p:cNvSpPr txBox="1"/>
          <p:nvPr>
            <p:ph type="title"/>
          </p:nvPr>
        </p:nvSpPr>
        <p:spPr>
          <a:xfrm>
            <a:off x="112825" y="279400"/>
            <a:ext cx="6410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Detailed Design</a:t>
            </a:r>
            <a:endParaRPr b="1">
              <a:latin typeface="Roboto Slab"/>
              <a:ea typeface="Roboto Slab"/>
              <a:cs typeface="Roboto Slab"/>
              <a:sym typeface="Roboto Slab"/>
            </a:endParaRPr>
          </a:p>
        </p:txBody>
      </p:sp>
      <p:sp>
        <p:nvSpPr>
          <p:cNvPr id="139" name="Google Shape;139;p22"/>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140" name="Google Shape;140;p22"/>
          <p:cNvPicPr preferRelativeResize="0"/>
          <p:nvPr/>
        </p:nvPicPr>
        <p:blipFill>
          <a:blip r:embed="rId3">
            <a:alphaModFix/>
          </a:blip>
          <a:stretch>
            <a:fillRect/>
          </a:stretch>
        </p:blipFill>
        <p:spPr>
          <a:xfrm>
            <a:off x="1308750" y="1035100"/>
            <a:ext cx="6517501" cy="3981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46" name="Google Shape;146;p23"/>
          <p:cNvSpPr txBox="1"/>
          <p:nvPr>
            <p:ph idx="1" type="body"/>
          </p:nvPr>
        </p:nvSpPr>
        <p:spPr>
          <a:xfrm>
            <a:off x="161675" y="1389600"/>
            <a:ext cx="3213900" cy="3465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a:p>
        </p:txBody>
      </p:sp>
      <p:sp>
        <p:nvSpPr>
          <p:cNvPr id="147" name="Google Shape;147;p23"/>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148" name="Google Shape;148;p23"/>
          <p:cNvPicPr preferRelativeResize="0"/>
          <p:nvPr/>
        </p:nvPicPr>
        <p:blipFill rotWithShape="1">
          <a:blip r:embed="rId3">
            <a:alphaModFix/>
          </a:blip>
          <a:srcRect b="13108" l="0" r="0" t="11855"/>
          <a:stretch/>
        </p:blipFill>
        <p:spPr>
          <a:xfrm>
            <a:off x="4334675" y="156125"/>
            <a:ext cx="4031273" cy="2268676"/>
          </a:xfrm>
          <a:prstGeom prst="rect">
            <a:avLst/>
          </a:prstGeom>
          <a:noFill/>
          <a:ln>
            <a:noFill/>
          </a:ln>
        </p:spPr>
      </p:pic>
      <p:sp>
        <p:nvSpPr>
          <p:cNvPr id="149" name="Google Shape;149;p23"/>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150" name="Google Shape;150;p23"/>
          <p:cNvPicPr preferRelativeResize="0"/>
          <p:nvPr/>
        </p:nvPicPr>
        <p:blipFill rotWithShape="1">
          <a:blip r:embed="rId4">
            <a:alphaModFix/>
          </a:blip>
          <a:srcRect b="22613" l="0" r="0" t="15397"/>
          <a:stretch/>
        </p:blipFill>
        <p:spPr>
          <a:xfrm>
            <a:off x="4334675" y="2713529"/>
            <a:ext cx="4031273" cy="18741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4"/>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56" name="Google Shape;156;p24"/>
          <p:cNvSpPr txBox="1"/>
          <p:nvPr>
            <p:ph idx="1" type="body"/>
          </p:nvPr>
        </p:nvSpPr>
        <p:spPr>
          <a:xfrm>
            <a:off x="161675" y="1389600"/>
            <a:ext cx="3213900" cy="3524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b="1"/>
          </a:p>
        </p:txBody>
      </p:sp>
      <p:cxnSp>
        <p:nvCxnSpPr>
          <p:cNvPr id="157" name="Google Shape;157;p24"/>
          <p:cNvCxnSpPr/>
          <p:nvPr/>
        </p:nvCxnSpPr>
        <p:spPr>
          <a:xfrm flipH="1" rot="10800000">
            <a:off x="1746575" y="1967975"/>
            <a:ext cx="1801500" cy="12300"/>
          </a:xfrm>
          <a:prstGeom prst="straightConnector1">
            <a:avLst/>
          </a:prstGeom>
          <a:noFill/>
          <a:ln cap="flat" cmpd="sng" w="38100">
            <a:solidFill>
              <a:schemeClr val="dk2"/>
            </a:solidFill>
            <a:prstDash val="solid"/>
            <a:round/>
            <a:headEnd len="med" w="med" type="none"/>
            <a:tailEnd len="med" w="med" type="triangle"/>
          </a:ln>
        </p:spPr>
      </p:cxnSp>
      <p:sp>
        <p:nvSpPr>
          <p:cNvPr id="158" name="Google Shape;158;p24"/>
          <p:cNvSpPr txBox="1"/>
          <p:nvPr>
            <p:ph idx="1" type="body"/>
          </p:nvPr>
        </p:nvSpPr>
        <p:spPr>
          <a:xfrm>
            <a:off x="3657588" y="1570500"/>
            <a:ext cx="3213900" cy="31794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Two Ra</a:t>
            </a:r>
            <a:r>
              <a:rPr lang="en"/>
              <a:t>spberry Pi model 3 B’s</a:t>
            </a:r>
            <a:endParaRPr/>
          </a:p>
          <a:p>
            <a:pPr indent="0" lvl="0" marL="0" rtl="0" algn="l">
              <a:spcBef>
                <a:spcPts val="1600"/>
              </a:spcBef>
              <a:spcAft>
                <a:spcPts val="0"/>
              </a:spcAft>
              <a:buNone/>
            </a:pPr>
            <a:r>
              <a:rPr lang="en"/>
              <a:t>TreePi - controls LEDs, located inside the box. Runs the light control state machine and acts as wifi access point</a:t>
            </a:r>
            <a:endParaRPr/>
          </a:p>
          <a:p>
            <a:pPr indent="0" lvl="0" marL="0" rtl="0" algn="l">
              <a:spcBef>
                <a:spcPts val="1600"/>
              </a:spcBef>
              <a:spcAft>
                <a:spcPts val="1600"/>
              </a:spcAft>
              <a:buNone/>
            </a:pPr>
            <a:r>
              <a:rPr lang="en"/>
              <a:t>CameraPi - takes images and </a:t>
            </a:r>
            <a:r>
              <a:rPr lang="en"/>
              <a:t>runs calibration process</a:t>
            </a:r>
            <a:endParaRPr/>
          </a:p>
        </p:txBody>
      </p:sp>
      <p:sp>
        <p:nvSpPr>
          <p:cNvPr id="159" name="Google Shape;159;p24"/>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60" name="Google Shape;160;p24"/>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66" name="Google Shape;166;p25"/>
          <p:cNvSpPr txBox="1"/>
          <p:nvPr>
            <p:ph idx="1" type="body"/>
          </p:nvPr>
        </p:nvSpPr>
        <p:spPr>
          <a:xfrm>
            <a:off x="161675" y="1389600"/>
            <a:ext cx="3213900" cy="3509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b="1"/>
          </a:p>
        </p:txBody>
      </p:sp>
      <p:cxnSp>
        <p:nvCxnSpPr>
          <p:cNvPr id="167" name="Google Shape;167;p25"/>
          <p:cNvCxnSpPr/>
          <p:nvPr/>
        </p:nvCxnSpPr>
        <p:spPr>
          <a:xfrm flipH="1" rot="10800000">
            <a:off x="1842775" y="2186325"/>
            <a:ext cx="1713900" cy="11700"/>
          </a:xfrm>
          <a:prstGeom prst="straightConnector1">
            <a:avLst/>
          </a:prstGeom>
          <a:noFill/>
          <a:ln cap="flat" cmpd="sng" w="38100">
            <a:solidFill>
              <a:schemeClr val="dk2"/>
            </a:solidFill>
            <a:prstDash val="solid"/>
            <a:round/>
            <a:headEnd len="med" w="med" type="none"/>
            <a:tailEnd len="med" w="med" type="triangle"/>
          </a:ln>
        </p:spPr>
      </p:cxnSp>
      <p:sp>
        <p:nvSpPr>
          <p:cNvPr id="168" name="Google Shape;168;p25"/>
          <p:cNvSpPr txBox="1"/>
          <p:nvPr>
            <p:ph idx="1" type="body"/>
          </p:nvPr>
        </p:nvSpPr>
        <p:spPr>
          <a:xfrm>
            <a:off x="3655638" y="1584875"/>
            <a:ext cx="3213900" cy="31794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8-mega</a:t>
            </a:r>
            <a:r>
              <a:rPr lang="en"/>
              <a:t>Pi</a:t>
            </a:r>
            <a:r>
              <a:rPr lang="en"/>
              <a:t>xel</a:t>
            </a:r>
            <a:endParaRPr/>
          </a:p>
          <a:p>
            <a:pPr indent="0" lvl="0" marL="0" rtl="0" algn="l">
              <a:spcBef>
                <a:spcPts val="1600"/>
              </a:spcBef>
              <a:spcAft>
                <a:spcPts val="0"/>
              </a:spcAft>
              <a:buNone/>
            </a:pPr>
            <a:r>
              <a:rPr lang="en"/>
              <a:t>Capable of 3280x2464 resolution</a:t>
            </a:r>
            <a:endParaRPr/>
          </a:p>
          <a:p>
            <a:pPr indent="0" lvl="0" marL="0" rtl="0" algn="l">
              <a:spcBef>
                <a:spcPts val="1600"/>
              </a:spcBef>
              <a:spcAft>
                <a:spcPts val="0"/>
              </a:spcAft>
              <a:buNone/>
            </a:pPr>
            <a:r>
              <a:rPr lang="en"/>
              <a:t>1080p 30FPS video; 720p 60FPS</a:t>
            </a:r>
            <a:endParaRPr/>
          </a:p>
          <a:p>
            <a:pPr indent="0" lvl="0" marL="0" rtl="0" algn="l">
              <a:spcBef>
                <a:spcPts val="1600"/>
              </a:spcBef>
              <a:spcAft>
                <a:spcPts val="0"/>
              </a:spcAft>
              <a:buNone/>
            </a:pPr>
            <a:r>
              <a:rPr lang="en"/>
              <a:t>15-</a:t>
            </a:r>
            <a:r>
              <a:rPr lang="en"/>
              <a:t>Pi</a:t>
            </a:r>
            <a:r>
              <a:rPr lang="en"/>
              <a:t>n ribbon cable and dedicated MIPI Camera Serial Interface (CSI-2) port</a:t>
            </a:r>
            <a:endParaRPr/>
          </a:p>
          <a:p>
            <a:pPr indent="0" lvl="0" marL="0" rtl="0" algn="l">
              <a:spcBef>
                <a:spcPts val="1600"/>
              </a:spcBef>
              <a:spcAft>
                <a:spcPts val="0"/>
              </a:spcAft>
              <a:buNone/>
            </a:pPr>
            <a:r>
              <a:rPr lang="en"/>
              <a:t>Much simpler than using an app and a user’s phone</a:t>
            </a:r>
            <a:endParaRPr/>
          </a:p>
          <a:p>
            <a:pPr indent="0" lvl="0" marL="0" rtl="0" algn="l">
              <a:spcBef>
                <a:spcPts val="1600"/>
              </a:spcBef>
              <a:spcAft>
                <a:spcPts val="1600"/>
              </a:spcAft>
              <a:buNone/>
            </a:pPr>
            <a:r>
              <a:t/>
            </a:r>
            <a:endParaRPr/>
          </a:p>
        </p:txBody>
      </p:sp>
      <p:pic>
        <p:nvPicPr>
          <p:cNvPr id="169" name="Google Shape;169;p25"/>
          <p:cNvPicPr preferRelativeResize="0"/>
          <p:nvPr/>
        </p:nvPicPr>
        <p:blipFill>
          <a:blip r:embed="rId3">
            <a:alphaModFix/>
          </a:blip>
          <a:stretch>
            <a:fillRect/>
          </a:stretch>
        </p:blipFill>
        <p:spPr>
          <a:xfrm>
            <a:off x="6946275" y="2242288"/>
            <a:ext cx="2132401" cy="1568240"/>
          </a:xfrm>
          <a:prstGeom prst="rect">
            <a:avLst/>
          </a:prstGeom>
          <a:noFill/>
          <a:ln>
            <a:noFill/>
          </a:ln>
          <a:effectLst>
            <a:outerShdw blurRad="57150" rotWithShape="0" algn="bl" dir="5400000" dist="28575">
              <a:srgbClr val="000000">
                <a:alpha val="36000"/>
              </a:srgbClr>
            </a:outerShdw>
          </a:effectLst>
        </p:spPr>
      </p:pic>
      <p:sp>
        <p:nvSpPr>
          <p:cNvPr id="170" name="Google Shape;170;p25"/>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71" name="Google Shape;171;p25"/>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6"/>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77" name="Google Shape;177;p26"/>
          <p:cNvSpPr txBox="1"/>
          <p:nvPr>
            <p:ph idx="1" type="body"/>
          </p:nvPr>
        </p:nvSpPr>
        <p:spPr>
          <a:xfrm>
            <a:off x="161675" y="1389600"/>
            <a:ext cx="3213900" cy="3179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a:p>
        </p:txBody>
      </p:sp>
      <p:sp>
        <p:nvSpPr>
          <p:cNvPr id="178" name="Google Shape;178;p2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79" name="Google Shape;179;p26"/>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180" name="Google Shape;180;p26"/>
          <p:cNvPicPr preferRelativeResize="0"/>
          <p:nvPr/>
        </p:nvPicPr>
        <p:blipFill rotWithShape="1">
          <a:blip r:embed="rId3">
            <a:alphaModFix/>
          </a:blip>
          <a:srcRect b="4632" l="7774" r="0" t="24530"/>
          <a:stretch/>
        </p:blipFill>
        <p:spPr>
          <a:xfrm>
            <a:off x="4572000" y="458851"/>
            <a:ext cx="4126026" cy="4225300"/>
          </a:xfrm>
          <a:prstGeom prst="rect">
            <a:avLst/>
          </a:prstGeom>
          <a:noFill/>
          <a:ln>
            <a:noFill/>
          </a:ln>
        </p:spPr>
      </p:pic>
      <p:sp>
        <p:nvSpPr>
          <p:cNvPr id="181" name="Google Shape;181;p26"/>
          <p:cNvSpPr txBox="1"/>
          <p:nvPr/>
        </p:nvSpPr>
        <p:spPr>
          <a:xfrm>
            <a:off x="523525" y="4100700"/>
            <a:ext cx="3324900" cy="46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200"/>
              <a:t>Pi Documentation recommends 2.5A PSU</a:t>
            </a:r>
            <a:endParaRPr sz="1200"/>
          </a:p>
        </p:txBody>
      </p:sp>
      <p:pic>
        <p:nvPicPr>
          <p:cNvPr id="182" name="Google Shape;182;p26"/>
          <p:cNvPicPr preferRelativeResize="0"/>
          <p:nvPr/>
        </p:nvPicPr>
        <p:blipFill>
          <a:blip r:embed="rId4">
            <a:alphaModFix/>
          </a:blip>
          <a:stretch>
            <a:fillRect/>
          </a:stretch>
        </p:blipFill>
        <p:spPr>
          <a:xfrm>
            <a:off x="311700" y="3293001"/>
            <a:ext cx="3817325" cy="882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7"/>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88" name="Google Shape;188;p27"/>
          <p:cNvSpPr txBox="1"/>
          <p:nvPr>
            <p:ph idx="1" type="body"/>
          </p:nvPr>
        </p:nvSpPr>
        <p:spPr>
          <a:xfrm>
            <a:off x="161675" y="1389600"/>
            <a:ext cx="3213900" cy="3552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b="1"/>
          </a:p>
        </p:txBody>
      </p:sp>
      <p:sp>
        <p:nvSpPr>
          <p:cNvPr id="189" name="Google Shape;189;p27"/>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cxnSp>
        <p:nvCxnSpPr>
          <p:cNvPr id="190" name="Google Shape;190;p27"/>
          <p:cNvCxnSpPr/>
          <p:nvPr/>
        </p:nvCxnSpPr>
        <p:spPr>
          <a:xfrm flipH="1" rot="10800000">
            <a:off x="3300600" y="2620125"/>
            <a:ext cx="357000" cy="300"/>
          </a:xfrm>
          <a:prstGeom prst="straightConnector1">
            <a:avLst/>
          </a:prstGeom>
          <a:noFill/>
          <a:ln cap="flat" cmpd="sng" w="38100">
            <a:solidFill>
              <a:schemeClr val="dk2"/>
            </a:solidFill>
            <a:prstDash val="solid"/>
            <a:round/>
            <a:headEnd len="med" w="med" type="none"/>
            <a:tailEnd len="med" w="med" type="triangle"/>
          </a:ln>
        </p:spPr>
      </p:cxnSp>
      <p:sp>
        <p:nvSpPr>
          <p:cNvPr id="191" name="Google Shape;191;p27"/>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192" name="Google Shape;192;p27"/>
          <p:cNvPicPr preferRelativeResize="0"/>
          <p:nvPr/>
        </p:nvPicPr>
        <p:blipFill>
          <a:blip r:embed="rId3">
            <a:alphaModFix/>
          </a:blip>
          <a:stretch>
            <a:fillRect/>
          </a:stretch>
        </p:blipFill>
        <p:spPr>
          <a:xfrm>
            <a:off x="4990825" y="214975"/>
            <a:ext cx="2498575" cy="4585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8"/>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98" name="Google Shape;198;p28"/>
          <p:cNvSpPr txBox="1"/>
          <p:nvPr>
            <p:ph idx="1" type="body"/>
          </p:nvPr>
        </p:nvSpPr>
        <p:spPr>
          <a:xfrm>
            <a:off x="161675" y="1389600"/>
            <a:ext cx="3213900" cy="3552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b="1"/>
          </a:p>
        </p:txBody>
      </p:sp>
      <p:sp>
        <p:nvSpPr>
          <p:cNvPr id="199" name="Google Shape;199;p28"/>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cxnSp>
        <p:nvCxnSpPr>
          <p:cNvPr id="200" name="Google Shape;200;p28"/>
          <p:cNvCxnSpPr/>
          <p:nvPr/>
        </p:nvCxnSpPr>
        <p:spPr>
          <a:xfrm>
            <a:off x="2901275" y="2839950"/>
            <a:ext cx="474300" cy="10500"/>
          </a:xfrm>
          <a:prstGeom prst="straightConnector1">
            <a:avLst/>
          </a:prstGeom>
          <a:noFill/>
          <a:ln cap="flat" cmpd="sng" w="38100">
            <a:solidFill>
              <a:schemeClr val="dk2"/>
            </a:solidFill>
            <a:prstDash val="solid"/>
            <a:round/>
            <a:headEnd len="med" w="med" type="none"/>
            <a:tailEnd len="med" w="med" type="triangle"/>
          </a:ln>
        </p:spPr>
      </p:cxnSp>
      <p:sp>
        <p:nvSpPr>
          <p:cNvPr id="201" name="Google Shape;201;p28"/>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202" name="Google Shape;202;p28"/>
          <p:cNvPicPr preferRelativeResize="0"/>
          <p:nvPr/>
        </p:nvPicPr>
        <p:blipFill>
          <a:blip r:embed="rId4">
            <a:alphaModFix/>
          </a:blip>
          <a:stretch>
            <a:fillRect/>
          </a:stretch>
        </p:blipFill>
        <p:spPr>
          <a:xfrm>
            <a:off x="5360500" y="141225"/>
            <a:ext cx="2583500" cy="920100"/>
          </a:xfrm>
          <a:prstGeom prst="rect">
            <a:avLst/>
          </a:prstGeom>
          <a:noFill/>
          <a:ln>
            <a:noFill/>
          </a:ln>
        </p:spPr>
      </p:pic>
      <p:pic>
        <p:nvPicPr>
          <p:cNvPr id="203" name="Google Shape;203;p28"/>
          <p:cNvPicPr preferRelativeResize="0"/>
          <p:nvPr/>
        </p:nvPicPr>
        <p:blipFill rotWithShape="1">
          <a:blip r:embed="rId5">
            <a:alphaModFix/>
          </a:blip>
          <a:srcRect b="2439" l="0" r="0" t="0"/>
          <a:stretch/>
        </p:blipFill>
        <p:spPr>
          <a:xfrm>
            <a:off x="4238800" y="1061325"/>
            <a:ext cx="4826901" cy="1988024"/>
          </a:xfrm>
          <a:prstGeom prst="rect">
            <a:avLst/>
          </a:prstGeom>
          <a:noFill/>
          <a:ln>
            <a:noFill/>
          </a:ln>
        </p:spPr>
      </p:pic>
      <p:pic>
        <p:nvPicPr>
          <p:cNvPr id="204" name="Google Shape;204;p28"/>
          <p:cNvPicPr preferRelativeResize="0"/>
          <p:nvPr/>
        </p:nvPicPr>
        <p:blipFill>
          <a:blip r:embed="rId6">
            <a:alphaModFix/>
          </a:blip>
          <a:stretch>
            <a:fillRect/>
          </a:stretch>
        </p:blipFill>
        <p:spPr>
          <a:xfrm>
            <a:off x="5196338" y="3049350"/>
            <a:ext cx="2911823" cy="18369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210" name="Google Shape;210;p29"/>
          <p:cNvSpPr txBox="1"/>
          <p:nvPr>
            <p:ph idx="1" type="body"/>
          </p:nvPr>
        </p:nvSpPr>
        <p:spPr>
          <a:xfrm>
            <a:off x="161675" y="1389600"/>
            <a:ext cx="3213900" cy="3509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12V 30A power supply</a:t>
            </a:r>
            <a:endParaRPr/>
          </a:p>
          <a:p>
            <a:pPr indent="-304800" lvl="0" marL="457200" rtl="0" algn="l">
              <a:spcBef>
                <a:spcPts val="0"/>
              </a:spcBef>
              <a:spcAft>
                <a:spcPts val="0"/>
              </a:spcAft>
              <a:buSzPts val="1200"/>
              <a:buChar char="●"/>
            </a:pPr>
            <a:r>
              <a:rPr lang="en"/>
              <a:t>LM2596 - 12V to 5V buck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Lazy susan</a:t>
            </a:r>
            <a:endParaRPr b="1"/>
          </a:p>
        </p:txBody>
      </p:sp>
      <p:cxnSp>
        <p:nvCxnSpPr>
          <p:cNvPr id="211" name="Google Shape;211;p29"/>
          <p:cNvCxnSpPr/>
          <p:nvPr/>
        </p:nvCxnSpPr>
        <p:spPr>
          <a:xfrm flipH="1" rot="10800000">
            <a:off x="1661675" y="3020563"/>
            <a:ext cx="1713900" cy="11700"/>
          </a:xfrm>
          <a:prstGeom prst="straightConnector1">
            <a:avLst/>
          </a:prstGeom>
          <a:noFill/>
          <a:ln cap="flat" cmpd="sng" w="38100">
            <a:solidFill>
              <a:schemeClr val="dk2"/>
            </a:solidFill>
            <a:prstDash val="solid"/>
            <a:round/>
            <a:headEnd len="med" w="med" type="none"/>
            <a:tailEnd len="med" w="med" type="triangle"/>
          </a:ln>
        </p:spPr>
      </p:cxnSp>
      <p:sp>
        <p:nvSpPr>
          <p:cNvPr id="212" name="Google Shape;212;p29"/>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213" name="Google Shape;213;p29"/>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214" name="Google Shape;214;p29"/>
          <p:cNvPicPr preferRelativeResize="0"/>
          <p:nvPr/>
        </p:nvPicPr>
        <p:blipFill rotWithShape="1">
          <a:blip r:embed="rId3">
            <a:alphaModFix/>
          </a:blip>
          <a:srcRect b="41650" l="25880" r="29383" t="0"/>
          <a:stretch/>
        </p:blipFill>
        <p:spPr>
          <a:xfrm>
            <a:off x="4670850" y="196150"/>
            <a:ext cx="2732125" cy="4751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0"/>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Software platforms used</a:t>
            </a:r>
            <a:endParaRPr b="1">
              <a:latin typeface="Roboto Slab"/>
              <a:ea typeface="Roboto Slab"/>
              <a:cs typeface="Roboto Slab"/>
              <a:sym typeface="Roboto Slab"/>
            </a:endParaRPr>
          </a:p>
        </p:txBody>
      </p:sp>
      <p:sp>
        <p:nvSpPr>
          <p:cNvPr id="220" name="Google Shape;220;p30"/>
          <p:cNvSpPr txBox="1"/>
          <p:nvPr>
            <p:ph idx="1" type="body"/>
          </p:nvPr>
        </p:nvSpPr>
        <p:spPr>
          <a:xfrm>
            <a:off x="311700" y="1389600"/>
            <a:ext cx="3345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Software</a:t>
            </a:r>
            <a:r>
              <a:rPr b="1" lang="en"/>
              <a:t>: </a:t>
            </a:r>
            <a:endParaRPr b="1"/>
          </a:p>
          <a:p>
            <a:pPr indent="-304800" lvl="0" marL="457200" marR="0" rtl="0" algn="l">
              <a:lnSpc>
                <a:spcPct val="115000"/>
              </a:lnSpc>
              <a:spcBef>
                <a:spcPts val="1600"/>
              </a:spcBef>
              <a:spcAft>
                <a:spcPts val="0"/>
              </a:spcAft>
              <a:buSzPts val="1200"/>
              <a:buChar char="-"/>
            </a:pPr>
            <a:r>
              <a:rPr lang="en"/>
              <a:t>OpenCV</a:t>
            </a:r>
            <a:endParaRPr/>
          </a:p>
          <a:p>
            <a:pPr indent="-304800" lvl="0" marL="457200" marR="0" rtl="0" algn="l">
              <a:lnSpc>
                <a:spcPct val="115000"/>
              </a:lnSpc>
              <a:spcBef>
                <a:spcPts val="0"/>
              </a:spcBef>
              <a:spcAft>
                <a:spcPts val="0"/>
              </a:spcAft>
              <a:buSzPts val="1200"/>
              <a:buChar char="-"/>
            </a:pPr>
            <a:r>
              <a:rPr lang="en"/>
              <a:t>PySwarm</a:t>
            </a:r>
            <a:endParaRPr/>
          </a:p>
          <a:p>
            <a:pPr indent="-304800" lvl="0" marL="457200" marR="0" rtl="0" algn="l">
              <a:lnSpc>
                <a:spcPct val="115000"/>
              </a:lnSpc>
              <a:spcBef>
                <a:spcPts val="0"/>
              </a:spcBef>
              <a:spcAft>
                <a:spcPts val="0"/>
              </a:spcAft>
              <a:buSzPts val="1200"/>
              <a:buChar char="-"/>
            </a:pPr>
            <a:r>
              <a:rPr lang="en"/>
              <a:t>NeoPixel</a:t>
            </a:r>
            <a:endParaRPr/>
          </a:p>
          <a:p>
            <a:pPr indent="-304800" lvl="0" marL="457200" marR="0" rtl="0" algn="l">
              <a:lnSpc>
                <a:spcPct val="115000"/>
              </a:lnSpc>
              <a:spcBef>
                <a:spcPts val="0"/>
              </a:spcBef>
              <a:spcAft>
                <a:spcPts val="0"/>
              </a:spcAft>
              <a:buSzPts val="1200"/>
              <a:buChar char="-"/>
            </a:pPr>
            <a:r>
              <a:rPr lang="en"/>
              <a:t>Pi camera API</a:t>
            </a:r>
            <a:endParaRPr/>
          </a:p>
          <a:p>
            <a:pPr indent="-304800" lvl="0" marL="457200" marR="0" rtl="0" algn="l">
              <a:lnSpc>
                <a:spcPct val="115000"/>
              </a:lnSpc>
              <a:spcBef>
                <a:spcPts val="0"/>
              </a:spcBef>
              <a:spcAft>
                <a:spcPts val="0"/>
              </a:spcAft>
              <a:buSzPts val="1200"/>
              <a:buChar char="-"/>
            </a:pPr>
            <a:r>
              <a:rPr lang="en"/>
              <a:t>PHP/HTTP server</a:t>
            </a:r>
            <a:endParaRPr/>
          </a:p>
        </p:txBody>
      </p:sp>
      <p:sp>
        <p:nvSpPr>
          <p:cNvPr id="221" name="Google Shape;221;p30"/>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22" name="Google Shape;222;p30"/>
          <p:cNvPicPr preferRelativeResize="0"/>
          <p:nvPr/>
        </p:nvPicPr>
        <p:blipFill>
          <a:blip r:embed="rId3">
            <a:alphaModFix/>
          </a:blip>
          <a:stretch>
            <a:fillRect/>
          </a:stretch>
        </p:blipFill>
        <p:spPr>
          <a:xfrm>
            <a:off x="3836763" y="1873825"/>
            <a:ext cx="1470474" cy="1811149"/>
          </a:xfrm>
          <a:prstGeom prst="rect">
            <a:avLst/>
          </a:prstGeom>
          <a:noFill/>
          <a:ln>
            <a:noFill/>
          </a:ln>
        </p:spPr>
      </p:pic>
      <p:pic>
        <p:nvPicPr>
          <p:cNvPr id="223" name="Google Shape;223;p30"/>
          <p:cNvPicPr preferRelativeResize="0"/>
          <p:nvPr/>
        </p:nvPicPr>
        <p:blipFill>
          <a:blip r:embed="rId4">
            <a:alphaModFix/>
          </a:blip>
          <a:stretch>
            <a:fillRect/>
          </a:stretch>
        </p:blipFill>
        <p:spPr>
          <a:xfrm>
            <a:off x="6361725" y="288725"/>
            <a:ext cx="2384400" cy="2384400"/>
          </a:xfrm>
          <a:prstGeom prst="rect">
            <a:avLst/>
          </a:prstGeom>
          <a:noFill/>
          <a:ln>
            <a:noFill/>
          </a:ln>
        </p:spPr>
      </p:pic>
      <p:pic>
        <p:nvPicPr>
          <p:cNvPr id="224" name="Google Shape;224;p30"/>
          <p:cNvPicPr preferRelativeResize="0"/>
          <p:nvPr/>
        </p:nvPicPr>
        <p:blipFill>
          <a:blip r:embed="rId5">
            <a:alphaModFix/>
          </a:blip>
          <a:stretch>
            <a:fillRect/>
          </a:stretch>
        </p:blipFill>
        <p:spPr>
          <a:xfrm>
            <a:off x="374971" y="3609475"/>
            <a:ext cx="3715925" cy="1271075"/>
          </a:xfrm>
          <a:prstGeom prst="rect">
            <a:avLst/>
          </a:prstGeom>
          <a:noFill/>
          <a:ln>
            <a:noFill/>
          </a:ln>
        </p:spPr>
      </p:pic>
      <p:sp>
        <p:nvSpPr>
          <p:cNvPr id="225" name="Google Shape;225;p30"/>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Calibration</a:t>
            </a:r>
            <a:endParaRPr/>
          </a:p>
        </p:txBody>
      </p:sp>
      <p:sp>
        <p:nvSpPr>
          <p:cNvPr id="231" name="Google Shape;231;p3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Inputs</a:t>
            </a:r>
            <a:endParaRPr/>
          </a:p>
          <a:p>
            <a:pPr indent="-317500" lvl="0" marL="457200" rtl="0" algn="l">
              <a:spcBef>
                <a:spcPts val="1600"/>
              </a:spcBef>
              <a:spcAft>
                <a:spcPts val="0"/>
              </a:spcAft>
              <a:buSzPts val="1400"/>
              <a:buChar char="●"/>
            </a:pPr>
            <a:r>
              <a:rPr lang="en"/>
              <a:t>Number of LEDs</a:t>
            </a:r>
            <a:endParaRPr/>
          </a:p>
          <a:p>
            <a:pPr indent="-317500" lvl="0" marL="457200" rtl="0" algn="l">
              <a:spcBef>
                <a:spcPts val="0"/>
              </a:spcBef>
              <a:spcAft>
                <a:spcPts val="0"/>
              </a:spcAft>
              <a:buSzPts val="1400"/>
              <a:buChar char="●"/>
            </a:pPr>
            <a:r>
              <a:rPr lang="en"/>
              <a:t>Height of tree</a:t>
            </a:r>
            <a:endParaRPr/>
          </a:p>
          <a:p>
            <a:pPr indent="-317500" lvl="0" marL="457200" rtl="0" algn="l">
              <a:spcBef>
                <a:spcPts val="0"/>
              </a:spcBef>
              <a:spcAft>
                <a:spcPts val="0"/>
              </a:spcAft>
              <a:buSzPts val="1400"/>
              <a:buChar char="●"/>
            </a:pPr>
            <a:r>
              <a:rPr lang="en"/>
              <a:t>Number of sides to scan</a:t>
            </a:r>
            <a:endParaRPr/>
          </a:p>
          <a:p>
            <a:pPr indent="-317500" lvl="0" marL="457200" rtl="0" algn="l">
              <a:spcBef>
                <a:spcPts val="0"/>
              </a:spcBef>
              <a:spcAft>
                <a:spcPts val="0"/>
              </a:spcAft>
              <a:buSzPts val="1400"/>
              <a:buChar char="●"/>
            </a:pPr>
            <a:r>
              <a:rPr lang="en"/>
              <a:t>Distance from the tree</a:t>
            </a:r>
            <a:endParaRPr/>
          </a:p>
          <a:p>
            <a:pPr indent="-317500" lvl="0" marL="457200" rtl="0" algn="l">
              <a:spcBef>
                <a:spcPts val="0"/>
              </a:spcBef>
              <a:spcAft>
                <a:spcPts val="0"/>
              </a:spcAft>
              <a:buSzPts val="1400"/>
              <a:buChar char="●"/>
            </a:pPr>
            <a:r>
              <a:rPr lang="en"/>
              <a:t>Images of the tree</a:t>
            </a:r>
            <a:endParaRPr/>
          </a:p>
        </p:txBody>
      </p:sp>
      <p:sp>
        <p:nvSpPr>
          <p:cNvPr id="232" name="Google Shape;23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3" name="Google Shape;233;p31"/>
          <p:cNvPicPr preferRelativeResize="0"/>
          <p:nvPr/>
        </p:nvPicPr>
        <p:blipFill rotWithShape="1">
          <a:blip r:embed="rId3">
            <a:alphaModFix/>
          </a:blip>
          <a:srcRect b="31513" l="19929" r="43762" t="9026"/>
          <a:stretch/>
        </p:blipFill>
        <p:spPr>
          <a:xfrm>
            <a:off x="5035925" y="1566350"/>
            <a:ext cx="3050053" cy="3002650"/>
          </a:xfrm>
          <a:prstGeom prst="rect">
            <a:avLst/>
          </a:prstGeom>
          <a:noFill/>
          <a:ln>
            <a:noFill/>
          </a:ln>
        </p:spPr>
      </p:pic>
      <p:sp>
        <p:nvSpPr>
          <p:cNvPr id="234" name="Google Shape;234;p3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Output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633900"/>
            <a:ext cx="4929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Problem Statement</a:t>
            </a:r>
            <a:endParaRPr b="1">
              <a:latin typeface="Roboto Slab"/>
              <a:ea typeface="Roboto Slab"/>
              <a:cs typeface="Roboto Slab"/>
              <a:sym typeface="Roboto Slab"/>
            </a:endParaRPr>
          </a:p>
        </p:txBody>
      </p:sp>
      <p:sp>
        <p:nvSpPr>
          <p:cNvPr id="64" name="Google Shape;64;p14"/>
          <p:cNvSpPr txBox="1"/>
          <p:nvPr>
            <p:ph idx="1" type="body"/>
          </p:nvPr>
        </p:nvSpPr>
        <p:spPr>
          <a:xfrm>
            <a:off x="311700" y="1389600"/>
            <a:ext cx="5849400" cy="3176700"/>
          </a:xfrm>
          <a:prstGeom prst="rect">
            <a:avLst/>
          </a:prstGeom>
        </p:spPr>
        <p:txBody>
          <a:bodyPr anchorCtr="0" anchor="t" bIns="91425" lIns="91425" spcFirstLastPara="1" rIns="91425" wrap="square" tIns="91425">
            <a:noAutofit/>
          </a:bodyPr>
          <a:lstStyle/>
          <a:p>
            <a:pPr indent="-317500" lvl="0" marL="457200" rtl="0" algn="l">
              <a:lnSpc>
                <a:spcPct val="200000"/>
              </a:lnSpc>
              <a:spcBef>
                <a:spcPts val="0"/>
              </a:spcBef>
              <a:spcAft>
                <a:spcPts val="0"/>
              </a:spcAft>
              <a:buSzPts val="1400"/>
              <a:buChar char="●"/>
            </a:pPr>
            <a:r>
              <a:rPr lang="en" sz="1400"/>
              <a:t>Major upgrade of current Christmas lights</a:t>
            </a:r>
            <a:endParaRPr sz="1400"/>
          </a:p>
          <a:p>
            <a:pPr indent="-317500" lvl="0" marL="457200" rtl="0" algn="l">
              <a:lnSpc>
                <a:spcPct val="200000"/>
              </a:lnSpc>
              <a:spcBef>
                <a:spcPts val="0"/>
              </a:spcBef>
              <a:spcAft>
                <a:spcPts val="0"/>
              </a:spcAft>
              <a:buSzPts val="1400"/>
              <a:buChar char="●"/>
            </a:pPr>
            <a:r>
              <a:rPr lang="en" sz="1400"/>
              <a:t>Create dynamic displays (animations)</a:t>
            </a:r>
            <a:endParaRPr sz="1400"/>
          </a:p>
          <a:p>
            <a:pPr indent="-317500" lvl="0" marL="457200" rtl="0" algn="l">
              <a:lnSpc>
                <a:spcPct val="200000"/>
              </a:lnSpc>
              <a:spcBef>
                <a:spcPts val="0"/>
              </a:spcBef>
              <a:spcAft>
                <a:spcPts val="0"/>
              </a:spcAft>
              <a:buSzPts val="1400"/>
              <a:buChar char="●"/>
            </a:pPr>
            <a:r>
              <a:rPr lang="en" sz="1400"/>
              <a:t>Choose and </a:t>
            </a:r>
            <a:r>
              <a:rPr lang="en" sz="1400"/>
              <a:t>create patterns to display</a:t>
            </a:r>
            <a:endParaRPr sz="1400"/>
          </a:p>
          <a:p>
            <a:pPr indent="-317500" lvl="0" marL="457200" rtl="0" algn="l">
              <a:lnSpc>
                <a:spcPct val="200000"/>
              </a:lnSpc>
              <a:spcBef>
                <a:spcPts val="0"/>
              </a:spcBef>
              <a:spcAft>
                <a:spcPts val="0"/>
              </a:spcAft>
              <a:buSzPts val="1400"/>
              <a:buChar char="●"/>
            </a:pPr>
            <a:r>
              <a:rPr lang="en" sz="1400"/>
              <a:t>User Friendly</a:t>
            </a:r>
            <a:endParaRPr sz="1400"/>
          </a:p>
          <a:p>
            <a:pPr indent="-317500" lvl="0" marL="457200" rtl="0" algn="l">
              <a:lnSpc>
                <a:spcPct val="200000"/>
              </a:lnSpc>
              <a:spcBef>
                <a:spcPts val="0"/>
              </a:spcBef>
              <a:spcAft>
                <a:spcPts val="0"/>
              </a:spcAft>
              <a:buSzPts val="1400"/>
              <a:buChar char="●"/>
            </a:pPr>
            <a:r>
              <a:rPr lang="en" sz="1400"/>
              <a:t>Continuation of team SDDec18-10 project “Holiday Reverse Programmable Light Strings”</a:t>
            </a:r>
            <a:endParaRPr sz="1400"/>
          </a:p>
        </p:txBody>
      </p:sp>
      <p:sp>
        <p:nvSpPr>
          <p:cNvPr id="65" name="Google Shape;65;p14"/>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66" name="Google Shape;66;p14"/>
          <p:cNvPicPr preferRelativeResize="0"/>
          <p:nvPr/>
        </p:nvPicPr>
        <p:blipFill rotWithShape="1">
          <a:blip r:embed="rId3">
            <a:alphaModFix/>
          </a:blip>
          <a:srcRect b="7279" l="0" r="0" t="13943"/>
          <a:stretch/>
        </p:blipFill>
        <p:spPr>
          <a:xfrm>
            <a:off x="5808350" y="877750"/>
            <a:ext cx="3073651" cy="3228298"/>
          </a:xfrm>
          <a:prstGeom prst="rect">
            <a:avLst/>
          </a:prstGeom>
          <a:noFill/>
          <a:ln>
            <a:noFill/>
          </a:ln>
        </p:spPr>
      </p:pic>
      <p:sp>
        <p:nvSpPr>
          <p:cNvPr id="67" name="Google Shape;67;p14"/>
          <p:cNvSpPr txBox="1"/>
          <p:nvPr/>
        </p:nvSpPr>
        <p:spPr>
          <a:xfrm>
            <a:off x="7937000" y="47701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Calibration - Phase 1 </a:t>
            </a:r>
            <a:r>
              <a:rPr i="1" lang="en"/>
              <a:t>LED Detection</a:t>
            </a:r>
            <a:endParaRPr i="1"/>
          </a:p>
        </p:txBody>
      </p:sp>
      <p:sp>
        <p:nvSpPr>
          <p:cNvPr id="240" name="Google Shape;240;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1" name="Google Shape;241;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Outputs</a:t>
            </a:r>
            <a:endParaRPr b="1"/>
          </a:p>
          <a:p>
            <a:pPr indent="-317500" lvl="0" marL="457200" rtl="0" algn="l">
              <a:spcBef>
                <a:spcPts val="1600"/>
              </a:spcBef>
              <a:spcAft>
                <a:spcPts val="0"/>
              </a:spcAft>
              <a:buSzPts val="1400"/>
              <a:buChar char="●"/>
            </a:pPr>
            <a:r>
              <a:rPr lang="en"/>
              <a:t>[ { LED #, rotation, (x,y) } , ... ]</a:t>
            </a:r>
            <a:endParaRPr/>
          </a:p>
          <a:p>
            <a:pPr indent="0" lvl="0" marL="0" rtl="0" algn="l">
              <a:spcBef>
                <a:spcPts val="1600"/>
              </a:spcBef>
              <a:spcAft>
                <a:spcPts val="1600"/>
              </a:spcAft>
              <a:buNone/>
            </a:pPr>
            <a:r>
              <a:t/>
            </a:r>
            <a:endParaRPr/>
          </a:p>
        </p:txBody>
      </p:sp>
      <p:sp>
        <p:nvSpPr>
          <p:cNvPr id="242" name="Google Shape;242;p32"/>
          <p:cNvSpPr txBox="1"/>
          <p:nvPr>
            <p:ph idx="1" type="body"/>
          </p:nvPr>
        </p:nvSpPr>
        <p:spPr>
          <a:xfrm>
            <a:off x="311700" y="1152475"/>
            <a:ext cx="2937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it’s doing</a:t>
            </a:r>
            <a:endParaRPr b="1"/>
          </a:p>
          <a:p>
            <a:pPr indent="-317500" lvl="0" marL="457200" rtl="0" algn="l">
              <a:spcBef>
                <a:spcPts val="1600"/>
              </a:spcBef>
              <a:spcAft>
                <a:spcPts val="0"/>
              </a:spcAft>
              <a:buSzPts val="1400"/>
              <a:buChar char="●"/>
            </a:pPr>
            <a:r>
              <a:rPr lang="en"/>
              <a:t>Take a picture</a:t>
            </a:r>
            <a:endParaRPr/>
          </a:p>
          <a:p>
            <a:pPr indent="-317500" lvl="0" marL="457200" rtl="0" algn="l">
              <a:spcBef>
                <a:spcPts val="0"/>
              </a:spcBef>
              <a:spcAft>
                <a:spcPts val="0"/>
              </a:spcAft>
              <a:buSzPts val="1400"/>
              <a:buChar char="●"/>
            </a:pPr>
            <a:r>
              <a:rPr lang="en"/>
              <a:t>Apply a filter</a:t>
            </a:r>
            <a:endParaRPr/>
          </a:p>
          <a:p>
            <a:pPr indent="-304800" lvl="1" marL="914400" rtl="0" algn="l">
              <a:spcBef>
                <a:spcPts val="0"/>
              </a:spcBef>
              <a:spcAft>
                <a:spcPts val="0"/>
              </a:spcAft>
              <a:buSzPts val="1200"/>
              <a:buChar char="○"/>
            </a:pPr>
            <a:r>
              <a:rPr lang="en"/>
              <a:t>Remove anything not within the color range</a:t>
            </a:r>
            <a:endParaRPr/>
          </a:p>
          <a:p>
            <a:pPr indent="-317500" lvl="0" marL="457200" rtl="0" algn="l">
              <a:spcBef>
                <a:spcPts val="0"/>
              </a:spcBef>
              <a:spcAft>
                <a:spcPts val="0"/>
              </a:spcAft>
              <a:buSzPts val="1400"/>
              <a:buChar char="●"/>
            </a:pPr>
            <a:r>
              <a:rPr lang="en"/>
              <a:t>Find the ‘contours’</a:t>
            </a:r>
            <a:endParaRPr/>
          </a:p>
          <a:p>
            <a:pPr indent="-304800" lvl="1" marL="914400" rtl="0" algn="l">
              <a:spcBef>
                <a:spcPts val="0"/>
              </a:spcBef>
              <a:spcAft>
                <a:spcPts val="0"/>
              </a:spcAft>
              <a:buSzPts val="1200"/>
              <a:buChar char="○"/>
            </a:pPr>
            <a:r>
              <a:rPr lang="en"/>
              <a:t>Return the midpoint of the countour</a:t>
            </a:r>
            <a:endParaRPr/>
          </a:p>
        </p:txBody>
      </p:sp>
      <p:pic>
        <p:nvPicPr>
          <p:cNvPr id="243" name="Google Shape;243;p32"/>
          <p:cNvPicPr preferRelativeResize="0"/>
          <p:nvPr/>
        </p:nvPicPr>
        <p:blipFill rotWithShape="1">
          <a:blip r:embed="rId3">
            <a:alphaModFix/>
          </a:blip>
          <a:srcRect b="24138" l="37791" r="0" t="26142"/>
          <a:stretch/>
        </p:blipFill>
        <p:spPr>
          <a:xfrm rot="-5400000">
            <a:off x="5206875" y="2895750"/>
            <a:ext cx="2477275" cy="1484926"/>
          </a:xfrm>
          <a:prstGeom prst="rect">
            <a:avLst/>
          </a:prstGeom>
          <a:noFill/>
          <a:ln>
            <a:noFill/>
          </a:ln>
        </p:spPr>
      </p:pic>
      <p:pic>
        <p:nvPicPr>
          <p:cNvPr id="244" name="Google Shape;244;p32"/>
          <p:cNvPicPr preferRelativeResize="0"/>
          <p:nvPr/>
        </p:nvPicPr>
        <p:blipFill rotWithShape="1">
          <a:blip r:embed="rId4">
            <a:alphaModFix amt="72000"/>
          </a:blip>
          <a:srcRect b="27481" l="37566" r="0" t="26236"/>
          <a:stretch/>
        </p:blipFill>
        <p:spPr>
          <a:xfrm rot="-5400000">
            <a:off x="5153113" y="2949512"/>
            <a:ext cx="2477200" cy="1377325"/>
          </a:xfrm>
          <a:prstGeom prst="rect">
            <a:avLst/>
          </a:prstGeom>
          <a:noFill/>
          <a:ln>
            <a:noFill/>
          </a:ln>
        </p:spPr>
      </p:pic>
      <p:pic>
        <p:nvPicPr>
          <p:cNvPr id="245" name="Google Shape;245;p32"/>
          <p:cNvPicPr preferRelativeResize="0"/>
          <p:nvPr/>
        </p:nvPicPr>
        <p:blipFill rotWithShape="1">
          <a:blip r:embed="rId3">
            <a:alphaModFix/>
          </a:blip>
          <a:srcRect b="24138" l="37791" r="0" t="26142"/>
          <a:stretch/>
        </p:blipFill>
        <p:spPr>
          <a:xfrm rot="-5400000">
            <a:off x="2752525" y="2895750"/>
            <a:ext cx="2477275" cy="1484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Calibration - Phase 2 </a:t>
            </a:r>
            <a:r>
              <a:rPr i="1" lang="en"/>
              <a:t>TreeSolv</a:t>
            </a:r>
            <a:endParaRPr i="1"/>
          </a:p>
        </p:txBody>
      </p:sp>
      <p:sp>
        <p:nvSpPr>
          <p:cNvPr id="251" name="Google Shape;25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2" name="Google Shape;252;p3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Outputs</a:t>
            </a:r>
            <a:endParaRPr b="1"/>
          </a:p>
          <a:p>
            <a:pPr indent="-317500" lvl="0" marL="457200" rtl="0" algn="l">
              <a:spcBef>
                <a:spcPts val="1600"/>
              </a:spcBef>
              <a:spcAft>
                <a:spcPts val="0"/>
              </a:spcAft>
              <a:buSzPts val="1400"/>
              <a:buChar char="●"/>
            </a:pPr>
            <a:r>
              <a:rPr lang="en"/>
              <a:t>JSON file containing LED #, (x, y, z, psi) , (r, g, b, a)</a:t>
            </a:r>
            <a:endParaRPr/>
          </a:p>
        </p:txBody>
      </p:sp>
      <p:sp>
        <p:nvSpPr>
          <p:cNvPr id="253" name="Google Shape;253;p3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it’s doing</a:t>
            </a:r>
            <a:endParaRPr b="1"/>
          </a:p>
          <a:p>
            <a:pPr indent="-317500" lvl="0" marL="457200" rtl="0" algn="l">
              <a:spcBef>
                <a:spcPts val="1600"/>
              </a:spcBef>
              <a:spcAft>
                <a:spcPts val="0"/>
              </a:spcAft>
              <a:buSzPts val="1400"/>
              <a:buChar char="●"/>
            </a:pPr>
            <a:r>
              <a:rPr lang="en"/>
              <a:t>Convert LED (x,y) and Psi values to (x,y,z)</a:t>
            </a:r>
            <a:endParaRPr/>
          </a:p>
          <a:p>
            <a:pPr indent="-317500" lvl="0" marL="457200" rtl="0" algn="l">
              <a:spcBef>
                <a:spcPts val="0"/>
              </a:spcBef>
              <a:spcAft>
                <a:spcPts val="0"/>
              </a:spcAft>
              <a:buSzPts val="1400"/>
              <a:buChar char="●"/>
            </a:pPr>
            <a:r>
              <a:rPr lang="en"/>
              <a:t>Utilizes PySwarm</a:t>
            </a:r>
            <a:endParaRPr/>
          </a:p>
        </p:txBody>
      </p:sp>
      <p:pic>
        <p:nvPicPr>
          <p:cNvPr id="254" name="Google Shape;254;p33"/>
          <p:cNvPicPr preferRelativeResize="0"/>
          <p:nvPr/>
        </p:nvPicPr>
        <p:blipFill>
          <a:blip r:embed="rId3">
            <a:alphaModFix/>
          </a:blip>
          <a:stretch>
            <a:fillRect/>
          </a:stretch>
        </p:blipFill>
        <p:spPr>
          <a:xfrm>
            <a:off x="482850" y="2470076"/>
            <a:ext cx="3657600" cy="2673424"/>
          </a:xfrm>
          <a:prstGeom prst="rect">
            <a:avLst/>
          </a:prstGeom>
          <a:noFill/>
          <a:ln>
            <a:noFill/>
          </a:ln>
        </p:spPr>
      </p:pic>
      <p:pic>
        <p:nvPicPr>
          <p:cNvPr id="255" name="Google Shape;255;p33"/>
          <p:cNvPicPr preferRelativeResize="0"/>
          <p:nvPr/>
        </p:nvPicPr>
        <p:blipFill>
          <a:blip r:embed="rId4">
            <a:alphaModFix/>
          </a:blip>
          <a:stretch>
            <a:fillRect/>
          </a:stretch>
        </p:blipFill>
        <p:spPr>
          <a:xfrm>
            <a:off x="6295100" y="1947182"/>
            <a:ext cx="2314575" cy="31963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Calibration Challenges</a:t>
            </a:r>
            <a:endParaRPr/>
          </a:p>
        </p:txBody>
      </p:sp>
      <p:sp>
        <p:nvSpPr>
          <p:cNvPr id="261" name="Google Shape;261;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Phase 1</a:t>
            </a:r>
            <a:endParaRPr/>
          </a:p>
          <a:p>
            <a:pPr indent="-317500" lvl="0" marL="457200" rtl="0" algn="l">
              <a:spcBef>
                <a:spcPts val="1600"/>
              </a:spcBef>
              <a:spcAft>
                <a:spcPts val="0"/>
              </a:spcAft>
              <a:buSzPts val="1400"/>
              <a:buChar char="●"/>
            </a:pPr>
            <a:r>
              <a:rPr lang="en"/>
              <a:t>Choice of detection Color</a:t>
            </a:r>
            <a:endParaRPr/>
          </a:p>
          <a:p>
            <a:pPr indent="-317500" lvl="0" marL="457200" rtl="0" algn="l">
              <a:spcBef>
                <a:spcPts val="0"/>
              </a:spcBef>
              <a:spcAft>
                <a:spcPts val="0"/>
              </a:spcAft>
              <a:buSzPts val="1400"/>
              <a:buChar char="●"/>
            </a:pPr>
            <a:r>
              <a:rPr lang="en"/>
              <a:t>Integrated Communication</a:t>
            </a:r>
            <a:endParaRPr/>
          </a:p>
        </p:txBody>
      </p:sp>
      <p:sp>
        <p:nvSpPr>
          <p:cNvPr id="262" name="Google Shape;262;p3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Phase 2</a:t>
            </a:r>
            <a:endParaRPr/>
          </a:p>
          <a:p>
            <a:pPr indent="-317500" lvl="0" marL="457200" rtl="0" algn="l">
              <a:spcBef>
                <a:spcPts val="1600"/>
              </a:spcBef>
              <a:spcAft>
                <a:spcPts val="0"/>
              </a:spcAft>
              <a:buSzPts val="1400"/>
              <a:buChar char="●"/>
            </a:pPr>
            <a:r>
              <a:rPr lang="en"/>
              <a:t>Re-Bounding the tree from 0 to 2π, to -2π to 2π</a:t>
            </a:r>
            <a:endParaRPr/>
          </a:p>
          <a:p>
            <a:pPr indent="-317500" lvl="0" marL="457200" rtl="0" algn="l">
              <a:spcBef>
                <a:spcPts val="0"/>
              </a:spcBef>
              <a:spcAft>
                <a:spcPts val="0"/>
              </a:spcAft>
              <a:buSzPts val="1400"/>
              <a:buChar char="●"/>
            </a:pPr>
            <a:r>
              <a:rPr lang="en"/>
              <a:t>Handling the </a:t>
            </a:r>
            <a:r>
              <a:rPr lang="en"/>
              <a:t>coordinate</a:t>
            </a:r>
            <a:endParaRPr/>
          </a:p>
          <a:p>
            <a:pPr indent="-304800" lvl="1" marL="914400" rtl="0" algn="l">
              <a:spcBef>
                <a:spcPts val="0"/>
              </a:spcBef>
              <a:spcAft>
                <a:spcPts val="0"/>
              </a:spcAft>
              <a:buSzPts val="1200"/>
              <a:buAutoNum type="alphaLcPeriod"/>
            </a:pPr>
            <a:r>
              <a:rPr lang="en"/>
              <a:t>2d image coordinates</a:t>
            </a:r>
            <a:endParaRPr/>
          </a:p>
          <a:p>
            <a:pPr indent="-304800" lvl="1" marL="914400" rtl="0" algn="l">
              <a:spcBef>
                <a:spcPts val="0"/>
              </a:spcBef>
              <a:spcAft>
                <a:spcPts val="0"/>
              </a:spcAft>
              <a:buSzPts val="1200"/>
              <a:buAutoNum type="alphaLcPeriod"/>
            </a:pPr>
            <a:r>
              <a:rPr lang="en"/>
              <a:t>3d cone coordinates</a:t>
            </a:r>
            <a:endParaRPr/>
          </a:p>
          <a:p>
            <a:pPr indent="-317500" lvl="0" marL="457200" rtl="0" algn="l">
              <a:spcBef>
                <a:spcPts val="0"/>
              </a:spcBef>
              <a:spcAft>
                <a:spcPts val="0"/>
              </a:spcAft>
              <a:buSzPts val="1400"/>
              <a:buChar char="●"/>
            </a:pPr>
            <a:r>
              <a:rPr lang="en"/>
              <a:t>Determining if data from Phase 1 was valid</a:t>
            </a:r>
            <a:endParaRPr/>
          </a:p>
        </p:txBody>
      </p:sp>
      <p:sp>
        <p:nvSpPr>
          <p:cNvPr id="263" name="Google Shape;26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4" name="Google Shape;264;p34"/>
          <p:cNvPicPr preferRelativeResize="0"/>
          <p:nvPr/>
        </p:nvPicPr>
        <p:blipFill rotWithShape="1">
          <a:blip r:embed="rId3">
            <a:alphaModFix/>
          </a:blip>
          <a:srcRect b="7920" l="30082" r="15468" t="49743"/>
          <a:stretch/>
        </p:blipFill>
        <p:spPr>
          <a:xfrm rot="-5400000">
            <a:off x="1748938" y="3384888"/>
            <a:ext cx="2113374" cy="1232400"/>
          </a:xfrm>
          <a:prstGeom prst="rect">
            <a:avLst/>
          </a:prstGeom>
          <a:noFill/>
          <a:ln>
            <a:noFill/>
          </a:ln>
        </p:spPr>
      </p:pic>
      <p:pic>
        <p:nvPicPr>
          <p:cNvPr id="265" name="Google Shape;265;p34"/>
          <p:cNvPicPr preferRelativeResize="0"/>
          <p:nvPr/>
        </p:nvPicPr>
        <p:blipFill rotWithShape="1">
          <a:blip r:embed="rId4">
            <a:alphaModFix/>
          </a:blip>
          <a:srcRect b="8675" l="42949" r="14655" t="52211"/>
          <a:stretch/>
        </p:blipFill>
        <p:spPr>
          <a:xfrm rot="-5400000">
            <a:off x="-233262" y="3360138"/>
            <a:ext cx="2111450" cy="1281925"/>
          </a:xfrm>
          <a:prstGeom prst="rect">
            <a:avLst/>
          </a:prstGeom>
          <a:noFill/>
          <a:ln>
            <a:noFill/>
          </a:ln>
        </p:spPr>
      </p:pic>
      <p:sp>
        <p:nvSpPr>
          <p:cNvPr id="266" name="Google Shape;266;p34"/>
          <p:cNvSpPr txBox="1"/>
          <p:nvPr/>
        </p:nvSpPr>
        <p:spPr>
          <a:xfrm>
            <a:off x="181425" y="2625550"/>
            <a:ext cx="1281900" cy="1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Blue Attempt</a:t>
            </a:r>
            <a:endParaRPr>
              <a:solidFill>
                <a:schemeClr val="dk2"/>
              </a:solidFill>
            </a:endParaRPr>
          </a:p>
        </p:txBody>
      </p:sp>
      <p:sp>
        <p:nvSpPr>
          <p:cNvPr id="267" name="Google Shape;267;p34"/>
          <p:cNvSpPr txBox="1"/>
          <p:nvPr/>
        </p:nvSpPr>
        <p:spPr>
          <a:xfrm>
            <a:off x="2189425" y="2625550"/>
            <a:ext cx="1232400" cy="1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Red Attempt</a:t>
            </a:r>
            <a:endParaRPr>
              <a:solidFill>
                <a:schemeClr val="dk2"/>
              </a:solidFill>
            </a:endParaRPr>
          </a:p>
        </p:txBody>
      </p:sp>
      <p:pic>
        <p:nvPicPr>
          <p:cNvPr id="268" name="Google Shape;268;p34"/>
          <p:cNvPicPr preferRelativeResize="0"/>
          <p:nvPr/>
        </p:nvPicPr>
        <p:blipFill>
          <a:blip r:embed="rId5">
            <a:alphaModFix/>
          </a:blip>
          <a:stretch>
            <a:fillRect/>
          </a:stretch>
        </p:blipFill>
        <p:spPr>
          <a:xfrm>
            <a:off x="5912900" y="3119987"/>
            <a:ext cx="1838900" cy="176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5"/>
          <p:cNvSpPr txBox="1"/>
          <p:nvPr>
            <p:ph type="title"/>
          </p:nvPr>
        </p:nvSpPr>
        <p:spPr>
          <a:xfrm>
            <a:off x="311700" y="295179"/>
            <a:ext cx="2808000" cy="54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User Interface</a:t>
            </a:r>
            <a:endParaRPr/>
          </a:p>
        </p:txBody>
      </p:sp>
      <p:sp>
        <p:nvSpPr>
          <p:cNvPr id="274" name="Google Shape;274;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5" name="Google Shape;275;p35"/>
          <p:cNvPicPr preferRelativeResize="0"/>
          <p:nvPr/>
        </p:nvPicPr>
        <p:blipFill>
          <a:blip r:embed="rId3">
            <a:alphaModFix/>
          </a:blip>
          <a:stretch>
            <a:fillRect/>
          </a:stretch>
        </p:blipFill>
        <p:spPr>
          <a:xfrm>
            <a:off x="1146387" y="919938"/>
            <a:ext cx="6851229" cy="41187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Roboto Slab"/>
                <a:ea typeface="Roboto Slab"/>
                <a:cs typeface="Roboto Slab"/>
                <a:sym typeface="Roboto Slab"/>
              </a:rPr>
              <a:t>Test Plan</a:t>
            </a:r>
            <a:endParaRPr b="1" sz="2400">
              <a:latin typeface="Roboto Slab"/>
              <a:ea typeface="Roboto Slab"/>
              <a:cs typeface="Roboto Slab"/>
              <a:sym typeface="Roboto Slab"/>
            </a:endParaRPr>
          </a:p>
        </p:txBody>
      </p:sp>
      <p:sp>
        <p:nvSpPr>
          <p:cNvPr id="281" name="Google Shape;281;p36"/>
          <p:cNvSpPr txBox="1"/>
          <p:nvPr>
            <p:ph idx="1" type="body"/>
          </p:nvPr>
        </p:nvSpPr>
        <p:spPr>
          <a:xfrm>
            <a:off x="311700" y="948225"/>
            <a:ext cx="3999900" cy="39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Software</a:t>
            </a:r>
            <a:endParaRPr b="1"/>
          </a:p>
          <a:p>
            <a:pPr indent="-317500" lvl="0" marL="457200" rtl="0" algn="l">
              <a:spcBef>
                <a:spcPts val="1600"/>
              </a:spcBef>
              <a:spcAft>
                <a:spcPts val="0"/>
              </a:spcAft>
              <a:buSzPts val="1400"/>
              <a:buChar char="●"/>
            </a:pPr>
            <a:r>
              <a:rPr lang="en"/>
              <a:t>Confirm Interactions with Hardware</a:t>
            </a:r>
            <a:endParaRPr/>
          </a:p>
          <a:p>
            <a:pPr indent="-317500" lvl="0" marL="457200" rtl="0" algn="l">
              <a:spcBef>
                <a:spcPts val="0"/>
              </a:spcBef>
              <a:spcAft>
                <a:spcPts val="0"/>
              </a:spcAft>
              <a:buSzPts val="1400"/>
              <a:buChar char="●"/>
            </a:pPr>
            <a:r>
              <a:rPr lang="en"/>
              <a:t>Server &amp; Client makes connection</a:t>
            </a:r>
            <a:endParaRPr/>
          </a:p>
          <a:p>
            <a:pPr indent="-317500" lvl="0" marL="457200" rtl="0" algn="l">
              <a:spcBef>
                <a:spcPts val="0"/>
              </a:spcBef>
              <a:spcAft>
                <a:spcPts val="0"/>
              </a:spcAft>
              <a:buSzPts val="1400"/>
              <a:buChar char="●"/>
            </a:pPr>
            <a:r>
              <a:rPr lang="en"/>
              <a:t>Establish accurate calibration</a:t>
            </a:r>
            <a:endParaRPr/>
          </a:p>
          <a:p>
            <a:pPr indent="-317500" lvl="0" marL="457200" rtl="0" algn="l">
              <a:spcBef>
                <a:spcPts val="0"/>
              </a:spcBef>
              <a:spcAft>
                <a:spcPts val="0"/>
              </a:spcAft>
              <a:buSzPts val="1400"/>
              <a:buChar char="●"/>
            </a:pPr>
            <a:r>
              <a:rPr lang="en"/>
              <a:t>Handle uploaded image files for lights</a:t>
            </a:r>
            <a:endParaRPr/>
          </a:p>
          <a:p>
            <a:pPr indent="-317500" lvl="0" marL="457200" rtl="0" algn="l">
              <a:spcBef>
                <a:spcPts val="0"/>
              </a:spcBef>
              <a:spcAft>
                <a:spcPts val="0"/>
              </a:spcAft>
              <a:buSzPts val="1400"/>
              <a:buChar char="●"/>
            </a:pPr>
            <a:r>
              <a:rPr lang="en"/>
              <a:t>Bug-free</a:t>
            </a:r>
            <a:endParaRPr/>
          </a:p>
          <a:p>
            <a:pPr indent="0" lvl="0" marL="0" rtl="0" algn="l">
              <a:spcBef>
                <a:spcPts val="1600"/>
              </a:spcBef>
              <a:spcAft>
                <a:spcPts val="0"/>
              </a:spcAft>
              <a:buNone/>
            </a:pPr>
            <a:r>
              <a:rPr b="1" lang="en"/>
              <a:t>Hardware</a:t>
            </a:r>
            <a:endParaRPr b="1"/>
          </a:p>
          <a:p>
            <a:pPr indent="-317500" lvl="0" marL="457200" rtl="0" algn="l">
              <a:spcBef>
                <a:spcPts val="1600"/>
              </a:spcBef>
              <a:spcAft>
                <a:spcPts val="0"/>
              </a:spcAft>
              <a:buSzPts val="1400"/>
              <a:buChar char="●"/>
            </a:pPr>
            <a:r>
              <a:rPr lang="en"/>
              <a:t>Verify voltage levels during use</a:t>
            </a:r>
            <a:endParaRPr/>
          </a:p>
          <a:p>
            <a:pPr indent="-317500" lvl="1" marL="914400" rtl="0" algn="l">
              <a:spcBef>
                <a:spcPts val="0"/>
              </a:spcBef>
              <a:spcAft>
                <a:spcPts val="0"/>
              </a:spcAft>
              <a:buSzPts val="1400"/>
              <a:buChar char="○"/>
            </a:pPr>
            <a:r>
              <a:rPr lang="en" sz="1400"/>
              <a:t>120V Source → 12V Power Supply</a:t>
            </a:r>
            <a:endParaRPr sz="1400"/>
          </a:p>
          <a:p>
            <a:pPr indent="-317500" lvl="1" marL="914400" rtl="0" algn="l">
              <a:spcBef>
                <a:spcPts val="0"/>
              </a:spcBef>
              <a:spcAft>
                <a:spcPts val="0"/>
              </a:spcAft>
              <a:buSzPts val="1400"/>
              <a:buChar char="○"/>
            </a:pPr>
            <a:r>
              <a:rPr lang="en" sz="1400"/>
              <a:t>LM2596 Chip 12V → 5V</a:t>
            </a:r>
            <a:endParaRPr sz="1400"/>
          </a:p>
          <a:p>
            <a:pPr indent="-317500" lvl="0" marL="457200" rtl="0" algn="l">
              <a:spcBef>
                <a:spcPts val="0"/>
              </a:spcBef>
              <a:spcAft>
                <a:spcPts val="0"/>
              </a:spcAft>
              <a:buSzPts val="1400"/>
              <a:buChar char="●"/>
            </a:pPr>
            <a:r>
              <a:rPr lang="en"/>
              <a:t>Let the system run for several hours</a:t>
            </a:r>
            <a:endParaRPr/>
          </a:p>
          <a:p>
            <a:pPr indent="-304800" lvl="1" marL="914400" rtl="0" algn="l">
              <a:spcBef>
                <a:spcPts val="0"/>
              </a:spcBef>
              <a:spcAft>
                <a:spcPts val="0"/>
              </a:spcAft>
              <a:buSzPts val="1200"/>
              <a:buChar char="○"/>
            </a:pPr>
            <a:r>
              <a:rPr lang="en"/>
              <a:t>Monitor temperature</a:t>
            </a:r>
            <a:endParaRPr/>
          </a:p>
        </p:txBody>
      </p:sp>
      <p:sp>
        <p:nvSpPr>
          <p:cNvPr id="282" name="Google Shape;282;p3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283" name="Google Shape;283;p36"/>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284" name="Google Shape;284;p36"/>
          <p:cNvPicPr preferRelativeResize="0"/>
          <p:nvPr/>
        </p:nvPicPr>
        <p:blipFill>
          <a:blip r:embed="rId3">
            <a:alphaModFix/>
          </a:blip>
          <a:stretch>
            <a:fillRect/>
          </a:stretch>
        </p:blipFill>
        <p:spPr>
          <a:xfrm>
            <a:off x="5288575" y="445025"/>
            <a:ext cx="3084949" cy="4113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7"/>
          <p:cNvSpPr txBox="1"/>
          <p:nvPr>
            <p:ph type="title"/>
          </p:nvPr>
        </p:nvSpPr>
        <p:spPr>
          <a:xfrm>
            <a:off x="348225" y="327050"/>
            <a:ext cx="6177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Prototype Implementation</a:t>
            </a:r>
            <a:endParaRPr b="1">
              <a:latin typeface="Roboto Slab"/>
              <a:ea typeface="Roboto Slab"/>
              <a:cs typeface="Roboto Slab"/>
              <a:sym typeface="Roboto Slab"/>
            </a:endParaRPr>
          </a:p>
        </p:txBody>
      </p:sp>
      <p:sp>
        <p:nvSpPr>
          <p:cNvPr id="290" name="Google Shape;290;p37"/>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291" name="Google Shape;291;p37"/>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292" name="Google Shape;292;p37" title="videoDemo.mp4">
            <a:hlinkClick r:id="rId3"/>
          </p:cNvPr>
          <p:cNvPicPr preferRelativeResize="0"/>
          <p:nvPr/>
        </p:nvPicPr>
        <p:blipFill>
          <a:blip r:embed="rId4">
            <a:alphaModFix/>
          </a:blip>
          <a:stretch>
            <a:fillRect/>
          </a:stretch>
        </p:blipFill>
        <p:spPr>
          <a:xfrm>
            <a:off x="2330438" y="1082750"/>
            <a:ext cx="4483133" cy="3362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8"/>
          <p:cNvSpPr txBox="1"/>
          <p:nvPr>
            <p:ph type="title"/>
          </p:nvPr>
        </p:nvSpPr>
        <p:spPr>
          <a:xfrm>
            <a:off x="311700" y="555600"/>
            <a:ext cx="5174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Challenges and Lessons Learned</a:t>
            </a:r>
            <a:endParaRPr/>
          </a:p>
        </p:txBody>
      </p:sp>
      <p:sp>
        <p:nvSpPr>
          <p:cNvPr id="298" name="Google Shape;298;p38"/>
          <p:cNvSpPr txBox="1"/>
          <p:nvPr>
            <p:ph idx="1" type="body"/>
          </p:nvPr>
        </p:nvSpPr>
        <p:spPr>
          <a:xfrm>
            <a:off x="311700" y="1389600"/>
            <a:ext cx="6330300" cy="3179400"/>
          </a:xfrm>
          <a:prstGeom prst="rect">
            <a:avLst/>
          </a:prstGeom>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Using SMPS rather than linear regulator</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Heat issues</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Setup WAP</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Interfaces between different languages (PHP, Python)</a:t>
            </a:r>
            <a:endParaRPr sz="1400">
              <a:solidFill>
                <a:srgbClr val="000000"/>
              </a:solidFill>
            </a:endParaRPr>
          </a:p>
          <a:p>
            <a:pPr indent="-317500" lvl="0" marL="457200" marR="0" rtl="0" algn="l">
              <a:lnSpc>
                <a:spcPct val="100000"/>
              </a:lnSpc>
              <a:spcBef>
                <a:spcPts val="0"/>
              </a:spcBef>
              <a:spcAft>
                <a:spcPts val="0"/>
              </a:spcAft>
              <a:buClr>
                <a:srgbClr val="000000"/>
              </a:buClr>
              <a:buSzPts val="1400"/>
              <a:buChar char="●"/>
            </a:pPr>
            <a:r>
              <a:rPr lang="en" sz="1400">
                <a:solidFill>
                  <a:srgbClr val="000000"/>
                </a:solidFill>
              </a:rPr>
              <a:t>Python versions 3.4 vs 3.7</a:t>
            </a:r>
            <a:endParaRPr/>
          </a:p>
        </p:txBody>
      </p:sp>
      <p:sp>
        <p:nvSpPr>
          <p:cNvPr id="299" name="Google Shape;299;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39"/>
          <p:cNvSpPr txBox="1"/>
          <p:nvPr>
            <p:ph type="title"/>
          </p:nvPr>
        </p:nvSpPr>
        <p:spPr>
          <a:xfrm>
            <a:off x="311700" y="570625"/>
            <a:ext cx="5902800" cy="39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Future Work</a:t>
            </a:r>
            <a:endParaRPr b="1">
              <a:latin typeface="Roboto Slab"/>
              <a:ea typeface="Roboto Slab"/>
              <a:cs typeface="Roboto Slab"/>
              <a:sym typeface="Roboto Slab"/>
            </a:endParaRPr>
          </a:p>
        </p:txBody>
      </p:sp>
      <p:sp>
        <p:nvSpPr>
          <p:cNvPr id="305" name="Google Shape;305;p39"/>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306" name="Google Shape;306;p39"/>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
        <p:nvSpPr>
          <p:cNvPr id="307" name="Google Shape;307;p39"/>
          <p:cNvSpPr txBox="1"/>
          <p:nvPr/>
        </p:nvSpPr>
        <p:spPr>
          <a:xfrm>
            <a:off x="452250" y="1303550"/>
            <a:ext cx="6298200" cy="3065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Expand to allow arbitrary shapes</a:t>
            </a:r>
            <a:endParaRPr/>
          </a:p>
          <a:p>
            <a:pPr indent="-317500" lvl="0" marL="457200" rtl="0" algn="l">
              <a:spcBef>
                <a:spcPts val="0"/>
              </a:spcBef>
              <a:spcAft>
                <a:spcPts val="0"/>
              </a:spcAft>
              <a:buSzPts val="1400"/>
              <a:buChar char="●"/>
            </a:pPr>
            <a:r>
              <a:rPr lang="en"/>
              <a:t>Higher light density</a:t>
            </a:r>
            <a:endParaRPr/>
          </a:p>
          <a:p>
            <a:pPr indent="-317500" lvl="0" marL="457200" rtl="0" algn="l">
              <a:spcBef>
                <a:spcPts val="0"/>
              </a:spcBef>
              <a:spcAft>
                <a:spcPts val="0"/>
              </a:spcAft>
              <a:buSzPts val="1400"/>
              <a:buChar char="●"/>
            </a:pPr>
            <a:r>
              <a:rPr lang="en"/>
              <a:t>Improve animations</a:t>
            </a:r>
            <a:endParaRPr/>
          </a:p>
          <a:p>
            <a:pPr indent="-317500" lvl="0" marL="457200" rtl="0" algn="l">
              <a:spcBef>
                <a:spcPts val="0"/>
              </a:spcBef>
              <a:spcAft>
                <a:spcPts val="0"/>
              </a:spcAft>
              <a:buSzPts val="1400"/>
              <a:buChar char="●"/>
            </a:pPr>
            <a:r>
              <a:rPr lang="en"/>
              <a:t>Texture/image mapping</a:t>
            </a:r>
            <a:endParaRPr/>
          </a:p>
          <a:p>
            <a:pPr indent="-317500" lvl="0" marL="457200" rtl="0" algn="l">
              <a:spcBef>
                <a:spcPts val="0"/>
              </a:spcBef>
              <a:spcAft>
                <a:spcPts val="0"/>
              </a:spcAft>
              <a:buSzPts val="1400"/>
              <a:buChar char="●"/>
            </a:pPr>
            <a:r>
              <a:rPr lang="en"/>
              <a:t>Fix Python version conflicts</a:t>
            </a:r>
            <a:endParaRPr/>
          </a:p>
          <a:p>
            <a:pPr indent="-317500" lvl="0" marL="457200" rtl="0" algn="l">
              <a:spcBef>
                <a:spcPts val="0"/>
              </a:spcBef>
              <a:spcAft>
                <a:spcPts val="0"/>
              </a:spcAft>
              <a:buSzPts val="1400"/>
              <a:buChar char="●"/>
            </a:pPr>
            <a:r>
              <a:rPr lang="en"/>
              <a:t>Optimize calibration</a:t>
            </a:r>
            <a:endParaRPr/>
          </a:p>
          <a:p>
            <a:pPr indent="-317500" lvl="0" marL="457200" rtl="0" algn="l">
              <a:spcBef>
                <a:spcPts val="0"/>
              </a:spcBef>
              <a:spcAft>
                <a:spcPts val="0"/>
              </a:spcAft>
              <a:buSzPts val="1400"/>
              <a:buChar char="●"/>
            </a:pPr>
            <a:r>
              <a:rPr lang="en"/>
              <a:t>Motorize lazy susan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313" name="Google Shape;31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7" name="Shape 317"/>
        <p:cNvGrpSpPr/>
        <p:nvPr/>
      </p:nvGrpSpPr>
      <p:grpSpPr>
        <a:xfrm>
          <a:off x="0" y="0"/>
          <a:ext cx="0" cy="0"/>
          <a:chOff x="0" y="0"/>
          <a:chExt cx="0" cy="0"/>
        </a:xfrm>
      </p:grpSpPr>
      <p:graphicFrame>
        <p:nvGraphicFramePr>
          <p:cNvPr id="318" name="Google Shape;318;p41"/>
          <p:cNvGraphicFramePr/>
          <p:nvPr/>
        </p:nvGraphicFramePr>
        <p:xfrm>
          <a:off x="1605507" y="1004081"/>
          <a:ext cx="3000000" cy="3000000"/>
        </p:xfrm>
        <a:graphic>
          <a:graphicData uri="http://schemas.openxmlformats.org/drawingml/2006/table">
            <a:tbl>
              <a:tblPr>
                <a:noFill/>
                <a:tableStyleId>{6AEA3A7C-D385-4B71-A930-8968830E6E90}</a:tableStyleId>
              </a:tblPr>
              <a:tblGrid>
                <a:gridCol w="1326850"/>
                <a:gridCol w="3630725"/>
                <a:gridCol w="891825"/>
              </a:tblGrid>
              <a:tr h="302575">
                <a:tc>
                  <a:txBody>
                    <a:bodyPr/>
                    <a:lstStyle/>
                    <a:p>
                      <a:pPr indent="0" lvl="0" marL="0" rtl="0" algn="l">
                        <a:spcBef>
                          <a:spcPts val="0"/>
                        </a:spcBef>
                        <a:spcAft>
                          <a:spcPts val="0"/>
                        </a:spcAft>
                        <a:buNone/>
                      </a:pPr>
                      <a:r>
                        <a:rPr b="1" lang="en" sz="1100"/>
                        <a:t>Item</a:t>
                      </a:r>
                      <a:endParaRPr b="1" sz="1100"/>
                    </a:p>
                  </a:txBody>
                  <a:tcPr marT="63500" marB="63500" marR="63500" marL="63500"/>
                </a:tc>
                <a:tc>
                  <a:txBody>
                    <a:bodyPr/>
                    <a:lstStyle/>
                    <a:p>
                      <a:pPr indent="0" lvl="0" marL="0" rtl="0" algn="l">
                        <a:spcBef>
                          <a:spcPts val="0"/>
                        </a:spcBef>
                        <a:spcAft>
                          <a:spcPts val="0"/>
                        </a:spcAft>
                        <a:buNone/>
                      </a:pPr>
                      <a:r>
                        <a:rPr b="1" lang="en" sz="1100"/>
                        <a:t>Description</a:t>
                      </a:r>
                      <a:endParaRPr b="1" sz="1100"/>
                    </a:p>
                  </a:txBody>
                  <a:tcPr marT="63500" marB="63500" marR="63500" marL="63500"/>
                </a:tc>
                <a:tc>
                  <a:txBody>
                    <a:bodyPr/>
                    <a:lstStyle/>
                    <a:p>
                      <a:pPr indent="0" lvl="0" marL="0" rtl="0" algn="l">
                        <a:spcBef>
                          <a:spcPts val="0"/>
                        </a:spcBef>
                        <a:spcAft>
                          <a:spcPts val="0"/>
                        </a:spcAft>
                        <a:buNone/>
                      </a:pPr>
                      <a:r>
                        <a:rPr b="1" lang="en" sz="1100"/>
                        <a:t>Price</a:t>
                      </a:r>
                      <a:endParaRPr b="1" sz="1100"/>
                    </a:p>
                  </a:txBody>
                  <a:tcPr marT="63500" marB="63500" marR="63500" marL="63500"/>
                </a:tc>
              </a:tr>
              <a:tr h="302575">
                <a:tc>
                  <a:txBody>
                    <a:bodyPr/>
                    <a:lstStyle/>
                    <a:p>
                      <a:pPr indent="0" lvl="0" marL="0" rtl="0" algn="l">
                        <a:spcBef>
                          <a:spcPts val="0"/>
                        </a:spcBef>
                        <a:spcAft>
                          <a:spcPts val="0"/>
                        </a:spcAft>
                        <a:buNone/>
                      </a:pPr>
                      <a:r>
                        <a:rPr lang="en" sz="1100"/>
                        <a:t>Raspberry Pi (1)</a:t>
                      </a:r>
                      <a:endParaRPr sz="1100"/>
                    </a:p>
                  </a:txBody>
                  <a:tcPr marT="63500" marB="63500" marR="63500" marL="63500"/>
                </a:tc>
                <a:tc>
                  <a:txBody>
                    <a:bodyPr/>
                    <a:lstStyle/>
                    <a:p>
                      <a:pPr indent="0" lvl="0" marL="0" rtl="0" algn="l">
                        <a:spcBef>
                          <a:spcPts val="0"/>
                        </a:spcBef>
                        <a:spcAft>
                          <a:spcPts val="0"/>
                        </a:spcAft>
                        <a:buNone/>
                      </a:pPr>
                      <a:r>
                        <a:rPr lang="en" sz="1100"/>
                        <a:t>To process </a:t>
                      </a:r>
                      <a:r>
                        <a:rPr lang="en" sz="1100"/>
                        <a:t>Pi</a:t>
                      </a:r>
                      <a:r>
                        <a:rPr lang="en" sz="1100"/>
                        <a:t>ctures of tree and send data to light strand</a:t>
                      </a:r>
                      <a:endParaRPr sz="1100"/>
                    </a:p>
                  </a:txBody>
                  <a:tcPr marT="63500" marB="63500" marR="63500" marL="63500"/>
                </a:tc>
                <a:tc>
                  <a:txBody>
                    <a:bodyPr/>
                    <a:lstStyle/>
                    <a:p>
                      <a:pPr indent="0" lvl="0" marL="0" rtl="0" algn="l">
                        <a:spcBef>
                          <a:spcPts val="0"/>
                        </a:spcBef>
                        <a:spcAft>
                          <a:spcPts val="0"/>
                        </a:spcAft>
                        <a:buNone/>
                      </a:pPr>
                      <a:r>
                        <a:rPr lang="en" sz="1100"/>
                        <a:t>$35</a:t>
                      </a:r>
                      <a:endParaRPr sz="1100"/>
                    </a:p>
                  </a:txBody>
                  <a:tcPr marT="63500" marB="63500" marR="63500" marL="63500"/>
                </a:tc>
              </a:tr>
              <a:tr h="302575">
                <a:tc>
                  <a:txBody>
                    <a:bodyPr/>
                    <a:lstStyle/>
                    <a:p>
                      <a:pPr indent="0" lvl="0" marL="0" rtl="0" algn="l">
                        <a:spcBef>
                          <a:spcPts val="0"/>
                        </a:spcBef>
                        <a:spcAft>
                          <a:spcPts val="0"/>
                        </a:spcAft>
                        <a:buNone/>
                      </a:pPr>
                      <a:r>
                        <a:rPr lang="en" sz="1100"/>
                        <a:t>Raspberry Pi (2)</a:t>
                      </a:r>
                      <a:endParaRPr sz="1100"/>
                    </a:p>
                  </a:txBody>
                  <a:tcPr marT="63500" marB="63500" marR="63500" marL="63500"/>
                </a:tc>
                <a:tc>
                  <a:txBody>
                    <a:bodyPr/>
                    <a:lstStyle/>
                    <a:p>
                      <a:pPr indent="0" lvl="0" marL="0" rtl="0" algn="l">
                        <a:spcBef>
                          <a:spcPts val="0"/>
                        </a:spcBef>
                        <a:spcAft>
                          <a:spcPts val="0"/>
                        </a:spcAft>
                        <a:buNone/>
                      </a:pPr>
                      <a:r>
                        <a:rPr lang="en" sz="1100"/>
                        <a:t>To store </a:t>
                      </a:r>
                      <a:r>
                        <a:rPr lang="en" sz="1100"/>
                        <a:t>Pi</a:t>
                      </a:r>
                      <a:r>
                        <a:rPr lang="en" sz="1100"/>
                        <a:t>ctures of tree and prepare for processing</a:t>
                      </a:r>
                      <a:endParaRPr sz="1100"/>
                    </a:p>
                  </a:txBody>
                  <a:tcPr marT="63500" marB="63500" marR="63500" marL="63500"/>
                </a:tc>
                <a:tc>
                  <a:txBody>
                    <a:bodyPr/>
                    <a:lstStyle/>
                    <a:p>
                      <a:pPr indent="0" lvl="0" marL="0" rtl="0" algn="l">
                        <a:spcBef>
                          <a:spcPts val="0"/>
                        </a:spcBef>
                        <a:spcAft>
                          <a:spcPts val="0"/>
                        </a:spcAft>
                        <a:buNone/>
                      </a:pPr>
                      <a:r>
                        <a:rPr lang="en" sz="1100"/>
                        <a:t>$35</a:t>
                      </a:r>
                      <a:endParaRPr sz="1100"/>
                    </a:p>
                  </a:txBody>
                  <a:tcPr marT="63500" marB="63500" marR="63500" marL="63500"/>
                </a:tc>
              </a:tr>
              <a:tr h="302575">
                <a:tc>
                  <a:txBody>
                    <a:bodyPr/>
                    <a:lstStyle/>
                    <a:p>
                      <a:pPr indent="0" lvl="0" marL="0" rtl="0" algn="l">
                        <a:spcBef>
                          <a:spcPts val="0"/>
                        </a:spcBef>
                        <a:spcAft>
                          <a:spcPts val="0"/>
                        </a:spcAft>
                        <a:buNone/>
                      </a:pPr>
                      <a:r>
                        <a:rPr lang="en" sz="1100"/>
                        <a:t>Pi Cam</a:t>
                      </a:r>
                      <a:endParaRPr sz="1100"/>
                    </a:p>
                  </a:txBody>
                  <a:tcPr marT="63500" marB="63500" marR="63500" marL="63500"/>
                </a:tc>
                <a:tc>
                  <a:txBody>
                    <a:bodyPr/>
                    <a:lstStyle/>
                    <a:p>
                      <a:pPr indent="0" lvl="0" marL="0" rtl="0" algn="l">
                        <a:spcBef>
                          <a:spcPts val="0"/>
                        </a:spcBef>
                        <a:spcAft>
                          <a:spcPts val="0"/>
                        </a:spcAft>
                        <a:buNone/>
                      </a:pPr>
                      <a:r>
                        <a:rPr lang="en" sz="1100"/>
                        <a:t>To get </a:t>
                      </a:r>
                      <a:r>
                        <a:rPr lang="en" sz="1100"/>
                        <a:t>Pi</a:t>
                      </a:r>
                      <a:r>
                        <a:rPr lang="en" sz="1100"/>
                        <a:t>ctures of the tree</a:t>
                      </a:r>
                      <a:endParaRPr sz="1100"/>
                    </a:p>
                  </a:txBody>
                  <a:tcPr marT="63500" marB="63500" marR="63500" marL="63500"/>
                </a:tc>
                <a:tc>
                  <a:txBody>
                    <a:bodyPr/>
                    <a:lstStyle/>
                    <a:p>
                      <a:pPr indent="0" lvl="0" marL="0" rtl="0" algn="l">
                        <a:spcBef>
                          <a:spcPts val="0"/>
                        </a:spcBef>
                        <a:spcAft>
                          <a:spcPts val="0"/>
                        </a:spcAft>
                        <a:buNone/>
                      </a:pPr>
                      <a:r>
                        <a:rPr lang="en" sz="1100"/>
                        <a:t>$14</a:t>
                      </a:r>
                      <a:endParaRPr sz="1100"/>
                    </a:p>
                  </a:txBody>
                  <a:tcPr marT="63500" marB="63500" marR="63500" marL="63500"/>
                </a:tc>
              </a:tr>
              <a:tr h="302575">
                <a:tc>
                  <a:txBody>
                    <a:bodyPr/>
                    <a:lstStyle/>
                    <a:p>
                      <a:pPr indent="0" lvl="0" marL="0" rtl="0" algn="l">
                        <a:spcBef>
                          <a:spcPts val="0"/>
                        </a:spcBef>
                        <a:spcAft>
                          <a:spcPts val="0"/>
                        </a:spcAft>
                        <a:buNone/>
                      </a:pPr>
                      <a:r>
                        <a:rPr lang="en" sz="1100"/>
                        <a:t>LM2596</a:t>
                      </a:r>
                      <a:endParaRPr sz="1100"/>
                    </a:p>
                  </a:txBody>
                  <a:tcPr marT="63500" marB="63500" marR="63500" marL="63500"/>
                </a:tc>
                <a:tc>
                  <a:txBody>
                    <a:bodyPr/>
                    <a:lstStyle/>
                    <a:p>
                      <a:pPr indent="0" lvl="0" marL="0" rtl="0" algn="l">
                        <a:spcBef>
                          <a:spcPts val="0"/>
                        </a:spcBef>
                        <a:spcAft>
                          <a:spcPts val="0"/>
                        </a:spcAft>
                        <a:buNone/>
                      </a:pPr>
                      <a:r>
                        <a:rPr lang="en" sz="1100"/>
                        <a:t>Adj. SMPS - Buck</a:t>
                      </a:r>
                      <a:endParaRPr sz="1100"/>
                    </a:p>
                  </a:txBody>
                  <a:tcPr marT="63500" marB="63500" marR="63500" marL="63500"/>
                </a:tc>
                <a:tc>
                  <a:txBody>
                    <a:bodyPr/>
                    <a:lstStyle/>
                    <a:p>
                      <a:pPr indent="0" lvl="0" marL="0" rtl="0" algn="l">
                        <a:spcBef>
                          <a:spcPts val="0"/>
                        </a:spcBef>
                        <a:spcAft>
                          <a:spcPts val="0"/>
                        </a:spcAft>
                        <a:buNone/>
                      </a:pPr>
                      <a:r>
                        <a:rPr lang="en" sz="1100"/>
                        <a:t>$2.31</a:t>
                      </a:r>
                      <a:endParaRPr sz="1100"/>
                    </a:p>
                  </a:txBody>
                  <a:tcPr marT="63500" marB="63500" marR="63500" marL="63500"/>
                </a:tc>
              </a:tr>
              <a:tr h="327350">
                <a:tc>
                  <a:txBody>
                    <a:bodyPr/>
                    <a:lstStyle/>
                    <a:p>
                      <a:pPr indent="0" lvl="0" marL="0" rtl="0" algn="l">
                        <a:spcBef>
                          <a:spcPts val="0"/>
                        </a:spcBef>
                        <a:spcAft>
                          <a:spcPts val="0"/>
                        </a:spcAft>
                        <a:buNone/>
                      </a:pPr>
                      <a:r>
                        <a:rPr lang="en" sz="1100"/>
                        <a:t>12V Power Supply</a:t>
                      </a:r>
                      <a:endParaRPr sz="1100"/>
                    </a:p>
                  </a:txBody>
                  <a:tcPr marT="63500" marB="63500" marR="63500" marL="63500"/>
                </a:tc>
                <a:tc>
                  <a:txBody>
                    <a:bodyPr/>
                    <a:lstStyle/>
                    <a:p>
                      <a:pPr indent="0" lvl="0" marL="0" rtl="0" algn="l">
                        <a:spcBef>
                          <a:spcPts val="0"/>
                        </a:spcBef>
                        <a:spcAft>
                          <a:spcPts val="0"/>
                        </a:spcAft>
                        <a:buNone/>
                      </a:pPr>
                      <a:r>
                        <a:rPr lang="en" sz="1100"/>
                        <a:t>To step down supplied 120VAV to usable 12VDC</a:t>
                      </a:r>
                      <a:endParaRPr sz="1100"/>
                    </a:p>
                  </a:txBody>
                  <a:tcPr marT="63500" marB="63500" marR="63500" marL="63500"/>
                </a:tc>
                <a:tc>
                  <a:txBody>
                    <a:bodyPr/>
                    <a:lstStyle/>
                    <a:p>
                      <a:pPr indent="0" lvl="0" marL="0" rtl="0" algn="l">
                        <a:spcBef>
                          <a:spcPts val="0"/>
                        </a:spcBef>
                        <a:spcAft>
                          <a:spcPts val="0"/>
                        </a:spcAft>
                        <a:buNone/>
                      </a:pPr>
                      <a:r>
                        <a:rPr lang="en" sz="1100"/>
                        <a:t>$18</a:t>
                      </a:r>
                      <a:endParaRPr sz="1100"/>
                    </a:p>
                  </a:txBody>
                  <a:tcPr marT="63500" marB="63500" marR="63500" marL="63500"/>
                </a:tc>
              </a:tr>
              <a:tr h="650225">
                <a:tc>
                  <a:txBody>
                    <a:bodyPr/>
                    <a:lstStyle/>
                    <a:p>
                      <a:pPr indent="0" lvl="0" marL="0" rtl="0" algn="l">
                        <a:spcBef>
                          <a:spcPts val="0"/>
                        </a:spcBef>
                        <a:spcAft>
                          <a:spcPts val="0"/>
                        </a:spcAft>
                        <a:buNone/>
                      </a:pPr>
                      <a:r>
                        <a:rPr lang="en" sz="1100"/>
                        <a:t>IEC 320 C14 Standard Power Cable</a:t>
                      </a:r>
                      <a:endParaRPr sz="1100"/>
                    </a:p>
                  </a:txBody>
                  <a:tcPr marT="63500" marB="63500" marR="63500" marL="63500"/>
                </a:tc>
                <a:tc>
                  <a:txBody>
                    <a:bodyPr/>
                    <a:lstStyle/>
                    <a:p>
                      <a:pPr indent="0" lvl="0" marL="0" rtl="0" algn="l">
                        <a:spcBef>
                          <a:spcPts val="0"/>
                        </a:spcBef>
                        <a:spcAft>
                          <a:spcPts val="0"/>
                        </a:spcAft>
                        <a:buNone/>
                      </a:pPr>
                      <a:r>
                        <a:rPr lang="en" sz="1100"/>
                        <a:t>To supply 120V power from power outlet to the power port and the 12V power supply</a:t>
                      </a:r>
                      <a:endParaRPr sz="1100"/>
                    </a:p>
                  </a:txBody>
                  <a:tcPr marT="63500" marB="63500" marR="63500" marL="63500"/>
                </a:tc>
                <a:tc>
                  <a:txBody>
                    <a:bodyPr/>
                    <a:lstStyle/>
                    <a:p>
                      <a:pPr indent="0" lvl="0" marL="0" rtl="0" algn="l">
                        <a:spcBef>
                          <a:spcPts val="0"/>
                        </a:spcBef>
                        <a:spcAft>
                          <a:spcPts val="0"/>
                        </a:spcAft>
                        <a:buNone/>
                      </a:pPr>
                      <a:r>
                        <a:rPr lang="en" sz="1100"/>
                        <a:t>$5</a:t>
                      </a:r>
                      <a:endParaRPr sz="1100"/>
                    </a:p>
                  </a:txBody>
                  <a:tcPr marT="63500" marB="63500" marR="63500" marL="63500"/>
                </a:tc>
              </a:tr>
              <a:tr h="476400">
                <a:tc>
                  <a:txBody>
                    <a:bodyPr/>
                    <a:lstStyle/>
                    <a:p>
                      <a:pPr indent="0" lvl="0" marL="0" rtl="0" algn="l">
                        <a:spcBef>
                          <a:spcPts val="0"/>
                        </a:spcBef>
                        <a:spcAft>
                          <a:spcPts val="0"/>
                        </a:spcAft>
                        <a:buNone/>
                      </a:pPr>
                      <a:r>
                        <a:rPr lang="en" sz="1100"/>
                        <a:t>Fused Power Port</a:t>
                      </a:r>
                      <a:endParaRPr sz="1100"/>
                    </a:p>
                  </a:txBody>
                  <a:tcPr marT="63500" marB="63500" marR="63500" marL="63500"/>
                </a:tc>
                <a:tc>
                  <a:txBody>
                    <a:bodyPr/>
                    <a:lstStyle/>
                    <a:p>
                      <a:pPr indent="0" lvl="0" marL="0" rtl="0" algn="l">
                        <a:spcBef>
                          <a:spcPts val="0"/>
                        </a:spcBef>
                        <a:spcAft>
                          <a:spcPts val="0"/>
                        </a:spcAft>
                        <a:buNone/>
                      </a:pPr>
                      <a:r>
                        <a:rPr lang="en" sz="1100"/>
                        <a:t>To supply protected 120V power from a power outlet to the 12V power supply</a:t>
                      </a:r>
                      <a:endParaRPr sz="1100"/>
                    </a:p>
                  </a:txBody>
                  <a:tcPr marT="63500" marB="63500" marR="63500" marL="63500"/>
                </a:tc>
                <a:tc>
                  <a:txBody>
                    <a:bodyPr/>
                    <a:lstStyle/>
                    <a:p>
                      <a:pPr indent="0" lvl="0" marL="0" rtl="0" algn="l">
                        <a:spcBef>
                          <a:spcPts val="0"/>
                        </a:spcBef>
                        <a:spcAft>
                          <a:spcPts val="0"/>
                        </a:spcAft>
                        <a:buNone/>
                      </a:pPr>
                      <a:r>
                        <a:rPr lang="en" sz="1100"/>
                        <a:t>$1.50</a:t>
                      </a:r>
                      <a:endParaRPr sz="1100"/>
                    </a:p>
                  </a:txBody>
                  <a:tcPr marT="63500" marB="63500" marR="63500" marL="63500"/>
                </a:tc>
              </a:tr>
              <a:tr h="302575">
                <a:tc>
                  <a:txBody>
                    <a:bodyPr/>
                    <a:lstStyle/>
                    <a:p>
                      <a:pPr indent="0" lvl="0" marL="0" rtl="0" algn="l">
                        <a:spcBef>
                          <a:spcPts val="0"/>
                        </a:spcBef>
                        <a:spcAft>
                          <a:spcPts val="0"/>
                        </a:spcAft>
                        <a:buNone/>
                      </a:pPr>
                      <a:r>
                        <a:rPr lang="en" sz="1100"/>
                        <a:t>Light Strand</a:t>
                      </a:r>
                      <a:endParaRPr sz="1100"/>
                    </a:p>
                  </a:txBody>
                  <a:tcPr marT="63500" marB="63500" marR="63500" marL="63500"/>
                </a:tc>
                <a:tc>
                  <a:txBody>
                    <a:bodyPr/>
                    <a:lstStyle/>
                    <a:p>
                      <a:pPr indent="0" lvl="0" marL="0" rtl="0" algn="l">
                        <a:spcBef>
                          <a:spcPts val="0"/>
                        </a:spcBef>
                        <a:spcAft>
                          <a:spcPts val="0"/>
                        </a:spcAft>
                        <a:buNone/>
                      </a:pPr>
                      <a:r>
                        <a:rPr lang="en" sz="1100"/>
                        <a:t>To display patterns on a holiday tree</a:t>
                      </a:r>
                      <a:endParaRPr sz="1100"/>
                    </a:p>
                  </a:txBody>
                  <a:tcPr marT="63500" marB="63500" marR="63500" marL="63500"/>
                </a:tc>
                <a:tc>
                  <a:txBody>
                    <a:bodyPr/>
                    <a:lstStyle/>
                    <a:p>
                      <a:pPr indent="0" lvl="0" marL="0" rtl="0" algn="l">
                        <a:spcBef>
                          <a:spcPts val="0"/>
                        </a:spcBef>
                        <a:spcAft>
                          <a:spcPts val="0"/>
                        </a:spcAft>
                        <a:buNone/>
                      </a:pPr>
                      <a:r>
                        <a:rPr lang="en" sz="1100"/>
                        <a:t>$15</a:t>
                      </a:r>
                      <a:endParaRPr sz="1100"/>
                    </a:p>
                  </a:txBody>
                  <a:tcPr marT="63500" marB="63500" marR="63500" marL="63500"/>
                </a:tc>
              </a:tr>
            </a:tbl>
          </a:graphicData>
        </a:graphic>
      </p:graphicFrame>
      <p:sp>
        <p:nvSpPr>
          <p:cNvPr id="319" name="Google Shape;319;p41"/>
          <p:cNvSpPr txBox="1"/>
          <p:nvPr>
            <p:ph type="title"/>
          </p:nvPr>
        </p:nvSpPr>
        <p:spPr>
          <a:xfrm>
            <a:off x="0" y="127775"/>
            <a:ext cx="5447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Resource Cost Estimate</a:t>
            </a:r>
            <a:endParaRPr b="1">
              <a:latin typeface="Roboto Slab"/>
              <a:ea typeface="Roboto Slab"/>
              <a:cs typeface="Roboto Slab"/>
              <a:sym typeface="Roboto Slab"/>
            </a:endParaRPr>
          </a:p>
        </p:txBody>
      </p:sp>
      <p:sp>
        <p:nvSpPr>
          <p:cNvPr id="320" name="Google Shape;320;p41"/>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321" name="Google Shape;321;p41"/>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145475"/>
            <a:ext cx="4929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Project Deliverables</a:t>
            </a:r>
            <a:endParaRPr b="1">
              <a:latin typeface="Roboto Slab"/>
              <a:ea typeface="Roboto Slab"/>
              <a:cs typeface="Roboto Slab"/>
              <a:sym typeface="Roboto Slab"/>
            </a:endParaRPr>
          </a:p>
        </p:txBody>
      </p:sp>
      <p:sp>
        <p:nvSpPr>
          <p:cNvPr id="73" name="Google Shape;73;p15"/>
          <p:cNvSpPr txBox="1"/>
          <p:nvPr>
            <p:ph idx="1" type="body"/>
          </p:nvPr>
        </p:nvSpPr>
        <p:spPr>
          <a:xfrm>
            <a:off x="311700" y="810950"/>
            <a:ext cx="6070500" cy="39876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User Interface</a:t>
            </a:r>
            <a:endParaRPr sz="1400"/>
          </a:p>
          <a:p>
            <a:pPr indent="-317500" lvl="1" marL="914400" rtl="0" algn="l">
              <a:lnSpc>
                <a:spcPct val="150000"/>
              </a:lnSpc>
              <a:spcBef>
                <a:spcPts val="0"/>
              </a:spcBef>
              <a:spcAft>
                <a:spcPts val="0"/>
              </a:spcAft>
              <a:buSzPts val="1400"/>
              <a:buChar char="○"/>
            </a:pPr>
            <a:r>
              <a:rPr lang="en" sz="1400"/>
              <a:t>User friendly web-application hosted on its own network</a:t>
            </a:r>
            <a:endParaRPr sz="1400"/>
          </a:p>
          <a:p>
            <a:pPr indent="-317500" lvl="1" marL="914400" rtl="0" algn="l">
              <a:lnSpc>
                <a:spcPct val="150000"/>
              </a:lnSpc>
              <a:spcBef>
                <a:spcPts val="0"/>
              </a:spcBef>
              <a:spcAft>
                <a:spcPts val="0"/>
              </a:spcAft>
              <a:buSzPts val="1400"/>
              <a:buChar char="○"/>
            </a:pPr>
            <a:r>
              <a:rPr lang="en" sz="1400"/>
              <a:t>Custom build patterns and animations</a:t>
            </a:r>
            <a:endParaRPr sz="1400"/>
          </a:p>
          <a:p>
            <a:pPr indent="-317500" lvl="0" marL="457200" rtl="0" algn="l">
              <a:lnSpc>
                <a:spcPct val="150000"/>
              </a:lnSpc>
              <a:spcBef>
                <a:spcPts val="0"/>
              </a:spcBef>
              <a:spcAft>
                <a:spcPts val="0"/>
              </a:spcAft>
              <a:buSzPts val="1400"/>
              <a:buChar char="●"/>
            </a:pPr>
            <a:r>
              <a:rPr lang="en" sz="1400"/>
              <a:t>Lights and Control Box</a:t>
            </a:r>
            <a:endParaRPr sz="1400"/>
          </a:p>
          <a:p>
            <a:pPr indent="-317500" lvl="1" marL="914400" rtl="0" algn="l">
              <a:lnSpc>
                <a:spcPct val="150000"/>
              </a:lnSpc>
              <a:spcBef>
                <a:spcPts val="0"/>
              </a:spcBef>
              <a:spcAft>
                <a:spcPts val="0"/>
              </a:spcAft>
              <a:buSzPts val="1400"/>
              <a:buChar char="○"/>
            </a:pPr>
            <a:r>
              <a:rPr lang="en" sz="1400"/>
              <a:t>Contains Raspberry Pi, </a:t>
            </a:r>
            <a:r>
              <a:rPr lang="en" sz="1400"/>
              <a:t>power supply, and other necessary circuit components</a:t>
            </a:r>
            <a:endParaRPr sz="1400"/>
          </a:p>
          <a:p>
            <a:pPr indent="-317500" lvl="1" marL="914400" rtl="0" algn="l">
              <a:lnSpc>
                <a:spcPct val="150000"/>
              </a:lnSpc>
              <a:spcBef>
                <a:spcPts val="0"/>
              </a:spcBef>
              <a:spcAft>
                <a:spcPts val="0"/>
              </a:spcAft>
              <a:buSzPts val="1400"/>
              <a:buChar char="○"/>
            </a:pPr>
            <a:r>
              <a:rPr lang="en" sz="1400"/>
              <a:t>LED strand to be wrapped around the tree</a:t>
            </a:r>
            <a:endParaRPr sz="1400"/>
          </a:p>
          <a:p>
            <a:pPr indent="-317500" lvl="0" marL="457200" rtl="0" algn="l">
              <a:lnSpc>
                <a:spcPct val="150000"/>
              </a:lnSpc>
              <a:spcBef>
                <a:spcPts val="0"/>
              </a:spcBef>
              <a:spcAft>
                <a:spcPts val="0"/>
              </a:spcAft>
              <a:buSzPts val="1400"/>
              <a:buChar char="●"/>
            </a:pPr>
            <a:r>
              <a:rPr lang="en" sz="1400"/>
              <a:t>Calibration Algorithm</a:t>
            </a:r>
            <a:endParaRPr sz="1400"/>
          </a:p>
          <a:p>
            <a:pPr indent="-317500" lvl="1" marL="914400" rtl="0" algn="l">
              <a:lnSpc>
                <a:spcPct val="150000"/>
              </a:lnSpc>
              <a:spcBef>
                <a:spcPts val="0"/>
              </a:spcBef>
              <a:spcAft>
                <a:spcPts val="0"/>
              </a:spcAft>
              <a:buSzPts val="1400"/>
              <a:buChar char="○"/>
            </a:pPr>
            <a:r>
              <a:rPr lang="en" sz="1400"/>
              <a:t>Method by which the system will determine the location of each LED</a:t>
            </a:r>
            <a:endParaRPr sz="1400"/>
          </a:p>
          <a:p>
            <a:pPr indent="-317500" lvl="0" marL="457200" rtl="0" algn="l">
              <a:lnSpc>
                <a:spcPct val="150000"/>
              </a:lnSpc>
              <a:spcBef>
                <a:spcPts val="0"/>
              </a:spcBef>
              <a:spcAft>
                <a:spcPts val="0"/>
              </a:spcAft>
              <a:buSzPts val="1400"/>
              <a:buChar char="●"/>
            </a:pPr>
            <a:r>
              <a:rPr lang="en" sz="1400"/>
              <a:t>User Manual</a:t>
            </a:r>
            <a:endParaRPr sz="1400"/>
          </a:p>
          <a:p>
            <a:pPr indent="-317500" lvl="1" marL="914400" rtl="0" algn="l">
              <a:lnSpc>
                <a:spcPct val="150000"/>
              </a:lnSpc>
              <a:spcBef>
                <a:spcPts val="0"/>
              </a:spcBef>
              <a:spcAft>
                <a:spcPts val="0"/>
              </a:spcAft>
              <a:buSzPts val="1400"/>
              <a:buChar char="○"/>
            </a:pPr>
            <a:r>
              <a:rPr lang="en" sz="1400"/>
              <a:t>Set-up guide, instructions, and proper set-up technique</a:t>
            </a:r>
            <a:endParaRPr sz="1400"/>
          </a:p>
        </p:txBody>
      </p:sp>
      <p:sp>
        <p:nvSpPr>
          <p:cNvPr id="74" name="Google Shape;74;p15"/>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75" name="Google Shape;75;p15"/>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76" name="Google Shape;76;p15"/>
          <p:cNvPicPr preferRelativeResize="0"/>
          <p:nvPr/>
        </p:nvPicPr>
        <p:blipFill rotWithShape="1">
          <a:blip r:embed="rId3">
            <a:alphaModFix/>
          </a:blip>
          <a:srcRect b="8066" l="0" r="0" t="13155"/>
          <a:stretch/>
        </p:blipFill>
        <p:spPr>
          <a:xfrm>
            <a:off x="6224000" y="402113"/>
            <a:ext cx="2820799" cy="29627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25" name="Shape 325"/>
        <p:cNvGrpSpPr/>
        <p:nvPr/>
      </p:nvGrpSpPr>
      <p:grpSpPr>
        <a:xfrm>
          <a:off x="0" y="0"/>
          <a:ext cx="0" cy="0"/>
          <a:chOff x="0" y="0"/>
          <a:chExt cx="0" cy="0"/>
        </a:xfrm>
      </p:grpSpPr>
      <p:sp>
        <p:nvSpPr>
          <p:cNvPr id="326" name="Google Shape;326;p42"/>
          <p:cNvSpPr txBox="1"/>
          <p:nvPr>
            <p:ph type="title"/>
          </p:nvPr>
        </p:nvSpPr>
        <p:spPr>
          <a:xfrm>
            <a:off x="0" y="116950"/>
            <a:ext cx="4658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Roboto Slab"/>
                <a:ea typeface="Roboto Slab"/>
                <a:cs typeface="Roboto Slab"/>
                <a:sym typeface="Roboto Slab"/>
              </a:rPr>
              <a:t>Resource Cost Estimate (cont)</a:t>
            </a:r>
            <a:endParaRPr/>
          </a:p>
        </p:txBody>
      </p:sp>
      <p:graphicFrame>
        <p:nvGraphicFramePr>
          <p:cNvPr id="327" name="Google Shape;327;p42"/>
          <p:cNvGraphicFramePr/>
          <p:nvPr/>
        </p:nvGraphicFramePr>
        <p:xfrm>
          <a:off x="1744769" y="977406"/>
          <a:ext cx="3000000" cy="3000000"/>
        </p:xfrm>
        <a:graphic>
          <a:graphicData uri="http://schemas.openxmlformats.org/drawingml/2006/table">
            <a:tbl>
              <a:tblPr>
                <a:noFill/>
                <a:tableStyleId>{6AEA3A7C-D385-4B71-A930-8968830E6E90}</a:tableStyleId>
              </a:tblPr>
              <a:tblGrid>
                <a:gridCol w="1172775"/>
                <a:gridCol w="3723175"/>
                <a:gridCol w="883800"/>
              </a:tblGrid>
              <a:tr h="270175">
                <a:tc>
                  <a:txBody>
                    <a:bodyPr/>
                    <a:lstStyle/>
                    <a:p>
                      <a:pPr indent="0" lvl="0" marL="0" rtl="0" algn="l">
                        <a:spcBef>
                          <a:spcPts val="0"/>
                        </a:spcBef>
                        <a:spcAft>
                          <a:spcPts val="0"/>
                        </a:spcAft>
                        <a:buNone/>
                      </a:pPr>
                      <a:r>
                        <a:rPr b="1" lang="en" sz="1100"/>
                        <a:t>Item</a:t>
                      </a:r>
                      <a:endParaRPr b="1" sz="1100"/>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Description</a:t>
                      </a:r>
                      <a:endParaRPr b="1" sz="1100"/>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Price</a:t>
                      </a:r>
                      <a:endParaRPr b="1" sz="1100"/>
                    </a:p>
                  </a:txBody>
                  <a:tcPr marT="63500" marB="63500" marR="63500" marL="63500">
                    <a:lnB cap="flat" cmpd="sng" w="12700">
                      <a:solidFill>
                        <a:srgbClr val="000000"/>
                      </a:solidFill>
                      <a:prstDash val="solid"/>
                      <a:round/>
                      <a:headEnd len="sm" w="sm" type="none"/>
                      <a:tailEnd len="sm" w="sm" type="none"/>
                    </a:lnB>
                  </a:tcPr>
                </a:tc>
              </a:tr>
              <a:tr h="483875">
                <a:tc>
                  <a:txBody>
                    <a:bodyPr/>
                    <a:lstStyle/>
                    <a:p>
                      <a:pPr indent="0" lvl="0" marL="0" rtl="0" algn="l">
                        <a:spcBef>
                          <a:spcPts val="0"/>
                        </a:spcBef>
                        <a:spcAft>
                          <a:spcPts val="0"/>
                        </a:spcAft>
                        <a:buNone/>
                      </a:pPr>
                      <a:r>
                        <a:rPr lang="en" sz="1100"/>
                        <a:t>Wires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To interconnect circuit components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$0.50</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3875">
                <a:tc>
                  <a:txBody>
                    <a:bodyPr/>
                    <a:lstStyle/>
                    <a:p>
                      <a:pPr indent="0" lvl="0" marL="0" rtl="0" algn="l">
                        <a:spcBef>
                          <a:spcPts val="0"/>
                        </a:spcBef>
                        <a:spcAft>
                          <a:spcPts val="0"/>
                        </a:spcAft>
                        <a:buNone/>
                      </a:pPr>
                      <a:r>
                        <a:rPr lang="en" sz="1100"/>
                        <a:t>Metal Case</a:t>
                      </a:r>
                      <a:endParaRPr sz="1100"/>
                    </a:p>
                  </a:txBody>
                  <a:tcPr marT="63500" marB="63500" marR="63500" marL="63500">
                    <a:lnT cap="flat" cmpd="sng" w="12700">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rPr lang="en" sz="1100"/>
                        <a:t>To protect internal </a:t>
                      </a:r>
                      <a:r>
                        <a:rPr lang="en" sz="1100"/>
                        <a:t>Pi</a:t>
                      </a:r>
                      <a:r>
                        <a:rPr lang="en" sz="1100"/>
                        <a:t>, power supply, voltage controllers, and wiring from environment</a:t>
                      </a:r>
                      <a:endParaRPr sz="1100"/>
                    </a:p>
                  </a:txBody>
                  <a:tcPr marT="63500" marB="63500" marR="63500" marL="63500">
                    <a:lnT cap="flat" cmpd="sng" w="12700">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rPr lang="en" sz="1100"/>
                        <a:t>$0</a:t>
                      </a:r>
                      <a:endParaRPr sz="1100"/>
                    </a:p>
                  </a:txBody>
                  <a:tcPr marT="63500" marB="63500" marR="63500" marL="63500">
                    <a:lnT cap="flat" cmpd="sng" w="12700">
                      <a:solidFill>
                        <a:srgbClr val="000000"/>
                      </a:solidFill>
                      <a:prstDash val="solid"/>
                      <a:round/>
                      <a:headEnd len="sm" w="sm" type="none"/>
                      <a:tailEnd len="sm" w="sm" type="none"/>
                    </a:lnT>
                  </a:tcPr>
                </a:tc>
              </a:tr>
              <a:tr h="307325">
                <a:tc>
                  <a:txBody>
                    <a:bodyPr/>
                    <a:lstStyle/>
                    <a:p>
                      <a:pPr indent="0" lvl="0" marL="0" rtl="0" algn="l">
                        <a:spcBef>
                          <a:spcPts val="0"/>
                        </a:spcBef>
                        <a:spcAft>
                          <a:spcPts val="0"/>
                        </a:spcAft>
                        <a:buNone/>
                      </a:pPr>
                      <a:r>
                        <a:rPr lang="en" sz="1100"/>
                        <a:t>Camera Pi Case</a:t>
                      </a:r>
                      <a:endParaRPr sz="1100"/>
                    </a:p>
                  </a:txBody>
                  <a:tcPr marT="63500" marB="63500" marR="63500" marL="63500"/>
                </a:tc>
                <a:tc>
                  <a:txBody>
                    <a:bodyPr/>
                    <a:lstStyle/>
                    <a:p>
                      <a:pPr indent="0" lvl="0" marL="0" rtl="0" algn="l">
                        <a:spcBef>
                          <a:spcPts val="0"/>
                        </a:spcBef>
                        <a:spcAft>
                          <a:spcPts val="0"/>
                        </a:spcAft>
                        <a:buNone/>
                      </a:pPr>
                      <a:r>
                        <a:rPr lang="en" sz="1100"/>
                        <a:t>To protect the camera Pi from the environment</a:t>
                      </a:r>
                      <a:endParaRPr sz="1100"/>
                    </a:p>
                  </a:txBody>
                  <a:tcPr marT="63500" marB="63500" marR="63500" marL="63500"/>
                </a:tc>
                <a:tc>
                  <a:txBody>
                    <a:bodyPr/>
                    <a:lstStyle/>
                    <a:p>
                      <a:pPr indent="0" lvl="0" marL="0" rtl="0" algn="l">
                        <a:spcBef>
                          <a:spcPts val="0"/>
                        </a:spcBef>
                        <a:spcAft>
                          <a:spcPts val="0"/>
                        </a:spcAft>
                        <a:buNone/>
                      </a:pPr>
                      <a:r>
                        <a:rPr lang="en" sz="1100"/>
                        <a:t>$0.50</a:t>
                      </a:r>
                      <a:endParaRPr sz="1100"/>
                    </a:p>
                  </a:txBody>
                  <a:tcPr marT="63500" marB="63500" marR="63500" marL="63500"/>
                </a:tc>
              </a:tr>
              <a:tr h="307325">
                <a:tc>
                  <a:txBody>
                    <a:bodyPr/>
                    <a:lstStyle/>
                    <a:p>
                      <a:pPr indent="0" lvl="0" marL="0" rtl="0" algn="l">
                        <a:spcBef>
                          <a:spcPts val="0"/>
                        </a:spcBef>
                        <a:spcAft>
                          <a:spcPts val="0"/>
                        </a:spcAft>
                        <a:buNone/>
                      </a:pPr>
                      <a:r>
                        <a:rPr lang="en" sz="1100"/>
                        <a:t>Tripod</a:t>
                      </a:r>
                      <a:endParaRPr sz="1100"/>
                    </a:p>
                  </a:txBody>
                  <a:tcPr marT="63500" marB="63500" marR="63500" marL="63500"/>
                </a:tc>
                <a:tc>
                  <a:txBody>
                    <a:bodyPr/>
                    <a:lstStyle/>
                    <a:p>
                      <a:pPr indent="0" lvl="0" marL="0" rtl="0" algn="l">
                        <a:spcBef>
                          <a:spcPts val="0"/>
                        </a:spcBef>
                        <a:spcAft>
                          <a:spcPts val="0"/>
                        </a:spcAft>
                        <a:buNone/>
                      </a:pPr>
                      <a:r>
                        <a:rPr lang="en" sz="1100"/>
                        <a:t>To hold the camera Pi steady while taking </a:t>
                      </a:r>
                      <a:r>
                        <a:rPr lang="en" sz="1100"/>
                        <a:t>Pi</a:t>
                      </a:r>
                      <a:r>
                        <a:rPr lang="en" sz="1100"/>
                        <a:t>ctures</a:t>
                      </a:r>
                      <a:endParaRPr sz="1100"/>
                    </a:p>
                  </a:txBody>
                  <a:tcPr marT="63500" marB="63500" marR="63500" marL="63500"/>
                </a:tc>
                <a:tc>
                  <a:txBody>
                    <a:bodyPr/>
                    <a:lstStyle/>
                    <a:p>
                      <a:pPr indent="0" lvl="0" marL="0" rtl="0" algn="l">
                        <a:spcBef>
                          <a:spcPts val="0"/>
                        </a:spcBef>
                        <a:spcAft>
                          <a:spcPts val="0"/>
                        </a:spcAft>
                        <a:buNone/>
                      </a:pPr>
                      <a:r>
                        <a:rPr lang="en" sz="1100"/>
                        <a:t>$0</a:t>
                      </a:r>
                      <a:endParaRPr sz="1100"/>
                    </a:p>
                  </a:txBody>
                  <a:tcPr marT="63500" marB="63500" marR="63500" marL="63500"/>
                </a:tc>
              </a:tr>
              <a:tr h="483875">
                <a:tc>
                  <a:txBody>
                    <a:bodyPr/>
                    <a:lstStyle/>
                    <a:p>
                      <a:pPr indent="0" lvl="0" marL="0" rtl="0" algn="l">
                        <a:spcBef>
                          <a:spcPts val="0"/>
                        </a:spcBef>
                        <a:spcAft>
                          <a:spcPts val="0"/>
                        </a:spcAft>
                        <a:buNone/>
                      </a:pPr>
                      <a:r>
                        <a:rPr lang="en" sz="1100"/>
                        <a:t>Raspberry Pi (2) Power Supply</a:t>
                      </a:r>
                      <a:endParaRPr sz="1100"/>
                    </a:p>
                  </a:txBody>
                  <a:tcPr marT="63500" marB="63500" marR="63500" marL="63500"/>
                </a:tc>
                <a:tc>
                  <a:txBody>
                    <a:bodyPr/>
                    <a:lstStyle/>
                    <a:p>
                      <a:pPr indent="0" lvl="0" marL="0" rtl="0" algn="l">
                        <a:spcBef>
                          <a:spcPts val="0"/>
                        </a:spcBef>
                        <a:spcAft>
                          <a:spcPts val="0"/>
                        </a:spcAft>
                        <a:buNone/>
                      </a:pPr>
                      <a:r>
                        <a:rPr lang="en" sz="1100"/>
                        <a:t>To power the camera </a:t>
                      </a:r>
                      <a:r>
                        <a:rPr lang="en" sz="1100"/>
                        <a:t>Pi</a:t>
                      </a:r>
                      <a:endParaRPr sz="1100"/>
                    </a:p>
                  </a:txBody>
                  <a:tcPr marT="63500" marB="63500" marR="63500" marL="63500"/>
                </a:tc>
                <a:tc>
                  <a:txBody>
                    <a:bodyPr/>
                    <a:lstStyle/>
                    <a:p>
                      <a:pPr indent="0" lvl="0" marL="0" rtl="0" algn="l">
                        <a:spcBef>
                          <a:spcPts val="0"/>
                        </a:spcBef>
                        <a:spcAft>
                          <a:spcPts val="0"/>
                        </a:spcAft>
                        <a:buNone/>
                      </a:pPr>
                      <a:r>
                        <a:rPr lang="en" sz="1100"/>
                        <a:t>$1</a:t>
                      </a:r>
                      <a:endParaRPr sz="1100"/>
                    </a:p>
                  </a:txBody>
                  <a:tcPr marT="63500" marB="63500" marR="63500" marL="63500"/>
                </a:tc>
              </a:tr>
            </a:tbl>
          </a:graphicData>
        </a:graphic>
      </p:graphicFrame>
      <p:sp>
        <p:nvSpPr>
          <p:cNvPr id="328" name="Google Shape;328;p42"/>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329" name="Google Shape;329;p42"/>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gradFill>
          <a:gsLst>
            <a:gs pos="0">
              <a:srgbClr val="DB0000"/>
            </a:gs>
            <a:gs pos="100000">
              <a:srgbClr val="540303"/>
            </a:gs>
          </a:gsLst>
          <a:lin ang="5400012" scaled="0"/>
        </a:gradFill>
      </p:bgPr>
    </p:bg>
    <p:spTree>
      <p:nvGrpSpPr>
        <p:cNvPr id="333" name="Shape 333"/>
        <p:cNvGrpSpPr/>
        <p:nvPr/>
      </p:nvGrpSpPr>
      <p:grpSpPr>
        <a:xfrm>
          <a:off x="0" y="0"/>
          <a:ext cx="0" cy="0"/>
          <a:chOff x="0" y="0"/>
          <a:chExt cx="0" cy="0"/>
        </a:xfrm>
      </p:grpSpPr>
      <p:sp>
        <p:nvSpPr>
          <p:cNvPr id="334" name="Google Shape;334;p43"/>
          <p:cNvSpPr txBox="1"/>
          <p:nvPr>
            <p:ph type="title"/>
          </p:nvPr>
        </p:nvSpPr>
        <p:spPr>
          <a:xfrm>
            <a:off x="311700" y="633900"/>
            <a:ext cx="5174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Current Status and Milestones</a:t>
            </a:r>
            <a:endParaRPr b="1">
              <a:latin typeface="Roboto Slab"/>
              <a:ea typeface="Roboto Slab"/>
              <a:cs typeface="Roboto Slab"/>
              <a:sym typeface="Roboto Slab"/>
            </a:endParaRPr>
          </a:p>
        </p:txBody>
      </p:sp>
      <p:sp>
        <p:nvSpPr>
          <p:cNvPr id="335" name="Google Shape;335;p43"/>
          <p:cNvSpPr txBox="1"/>
          <p:nvPr>
            <p:ph idx="1" type="body"/>
          </p:nvPr>
        </p:nvSpPr>
        <p:spPr>
          <a:xfrm>
            <a:off x="311700" y="1389600"/>
            <a:ext cx="47598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8761D"/>
                </a:solidFill>
              </a:rPr>
              <a:t>Milestone 1</a:t>
            </a:r>
            <a:r>
              <a:rPr lang="en" sz="1400"/>
              <a:t> (Turn on Lights): </a:t>
            </a:r>
            <a:br>
              <a:rPr lang="en" sz="1400"/>
            </a:br>
            <a:r>
              <a:rPr lang="en" sz="1400"/>
              <a:t>	Reached April 2nd</a:t>
            </a:r>
            <a:endParaRPr sz="1400"/>
          </a:p>
          <a:p>
            <a:pPr indent="0" lvl="0" marL="0" rtl="0" algn="l">
              <a:spcBef>
                <a:spcPts val="1600"/>
              </a:spcBef>
              <a:spcAft>
                <a:spcPts val="0"/>
              </a:spcAft>
              <a:buNone/>
            </a:pPr>
            <a:r>
              <a:rPr lang="en" sz="1400">
                <a:solidFill>
                  <a:srgbClr val="CC4125"/>
                </a:solidFill>
              </a:rPr>
              <a:t>Milestone 2</a:t>
            </a:r>
            <a:r>
              <a:rPr lang="en" sz="1400"/>
              <a:t> (Patterns and Users):</a:t>
            </a:r>
            <a:br>
              <a:rPr lang="en" sz="1400"/>
            </a:br>
            <a:r>
              <a:rPr lang="en" sz="1400"/>
              <a:t>	Need to create a Webpage with semi-pre-set patterns </a:t>
            </a:r>
            <a:endParaRPr sz="1400"/>
          </a:p>
          <a:p>
            <a:pPr indent="0" lvl="0" marL="0" rtl="0" algn="l">
              <a:spcBef>
                <a:spcPts val="1600"/>
              </a:spcBef>
              <a:spcAft>
                <a:spcPts val="0"/>
              </a:spcAft>
              <a:buNone/>
            </a:pPr>
            <a:r>
              <a:rPr lang="en" sz="1400">
                <a:solidFill>
                  <a:srgbClr val="CC4125"/>
                </a:solidFill>
              </a:rPr>
              <a:t>Milestone 3</a:t>
            </a:r>
            <a:r>
              <a:rPr lang="en" sz="1400"/>
              <a:t> (Image Uploading):</a:t>
            </a:r>
            <a:br>
              <a:rPr lang="en" sz="1400"/>
            </a:br>
            <a:r>
              <a:rPr lang="en" sz="1400"/>
              <a:t>	Need to create an image recognition system</a:t>
            </a:r>
            <a:endParaRPr sz="1400"/>
          </a:p>
          <a:p>
            <a:pPr indent="0" lvl="0" marL="0" rtl="0" algn="l">
              <a:spcBef>
                <a:spcPts val="1600"/>
              </a:spcBef>
              <a:spcAft>
                <a:spcPts val="0"/>
              </a:spcAft>
              <a:buNone/>
            </a:pPr>
            <a:r>
              <a:rPr lang="en" sz="1400">
                <a:solidFill>
                  <a:srgbClr val="CC4125"/>
                </a:solidFill>
              </a:rPr>
              <a:t>Milestone 4</a:t>
            </a:r>
            <a:r>
              <a:rPr lang="en" sz="1400"/>
              <a:t> (User Testing):</a:t>
            </a:r>
            <a:br>
              <a:rPr lang="en" sz="1400"/>
            </a:br>
            <a:r>
              <a:rPr lang="en" sz="1400"/>
              <a:t>	Need to add user-</a:t>
            </a:r>
            <a:r>
              <a:rPr lang="en" sz="1400"/>
              <a:t>friendliness</a:t>
            </a:r>
            <a:r>
              <a:rPr lang="en" sz="1400"/>
              <a:t> for connecting to networks</a:t>
            </a:r>
            <a:endParaRPr sz="1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36" name="Google Shape;336;p43"/>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37" name="Google Shape;337;p43"/>
          <p:cNvPicPr preferRelativeResize="0"/>
          <p:nvPr/>
        </p:nvPicPr>
        <p:blipFill>
          <a:blip r:embed="rId3">
            <a:alphaModFix/>
          </a:blip>
          <a:stretch>
            <a:fillRect/>
          </a:stretch>
        </p:blipFill>
        <p:spPr>
          <a:xfrm>
            <a:off x="5486400" y="464125"/>
            <a:ext cx="3333824" cy="4445099"/>
          </a:xfrm>
          <a:prstGeom prst="rect">
            <a:avLst/>
          </a:prstGeom>
          <a:noFill/>
          <a:ln>
            <a:noFill/>
          </a:ln>
        </p:spPr>
      </p:pic>
      <p:sp>
        <p:nvSpPr>
          <p:cNvPr id="338" name="Google Shape;338;p43"/>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gradFill>
          <a:gsLst>
            <a:gs pos="0">
              <a:srgbClr val="DB0000"/>
            </a:gs>
            <a:gs pos="100000">
              <a:srgbClr val="540303"/>
            </a:gs>
          </a:gsLst>
          <a:lin ang="5400012" scaled="0"/>
        </a:grad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311700" y="398325"/>
            <a:ext cx="5352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Milestones and Schedule</a:t>
            </a:r>
            <a:endParaRPr b="1">
              <a:latin typeface="Roboto Slab"/>
              <a:ea typeface="Roboto Slab"/>
              <a:cs typeface="Roboto Slab"/>
              <a:sym typeface="Roboto Slab"/>
            </a:endParaRPr>
          </a:p>
        </p:txBody>
      </p:sp>
      <p:sp>
        <p:nvSpPr>
          <p:cNvPr id="344" name="Google Shape;344;p44"/>
          <p:cNvSpPr txBox="1"/>
          <p:nvPr>
            <p:ph idx="1" type="body"/>
          </p:nvPr>
        </p:nvSpPr>
        <p:spPr>
          <a:xfrm>
            <a:off x="264300" y="1154025"/>
            <a:ext cx="5842500" cy="317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rPr lang="en" sz="1400">
                <a:solidFill>
                  <a:schemeClr val="dk1"/>
                </a:solidFill>
              </a:rPr>
              <a:t>Turning on the lights using the power distribution system/control </a:t>
            </a:r>
            <a:r>
              <a:rPr lang="en" sz="1400">
                <a:solidFill>
                  <a:schemeClr val="dk1"/>
                </a:solidFill>
              </a:rPr>
              <a:t>box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Displaying a pattern created on the user-interface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Displaying an image uploaded to the user-interface</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Testing with users similar to our intended users and having them set-up and use the system</a:t>
            </a:r>
            <a:endParaRPr sz="1400"/>
          </a:p>
        </p:txBody>
      </p:sp>
      <p:pic>
        <p:nvPicPr>
          <p:cNvPr id="345" name="Google Shape;345;p44"/>
          <p:cNvPicPr preferRelativeResize="0"/>
          <p:nvPr/>
        </p:nvPicPr>
        <p:blipFill>
          <a:blip r:embed="rId3">
            <a:alphaModFix/>
          </a:blip>
          <a:stretch>
            <a:fillRect/>
          </a:stretch>
        </p:blipFill>
        <p:spPr>
          <a:xfrm>
            <a:off x="6559350" y="480950"/>
            <a:ext cx="2078425" cy="3941575"/>
          </a:xfrm>
          <a:prstGeom prst="rect">
            <a:avLst/>
          </a:prstGeom>
          <a:noFill/>
          <a:ln>
            <a:noFill/>
          </a:ln>
        </p:spPr>
      </p:pic>
      <p:sp>
        <p:nvSpPr>
          <p:cNvPr id="346" name="Google Shape;346;p44"/>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347" name="Google Shape;347;p44"/>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51" name="Shape 351"/>
        <p:cNvGrpSpPr/>
        <p:nvPr/>
      </p:nvGrpSpPr>
      <p:grpSpPr>
        <a:xfrm>
          <a:off x="0" y="0"/>
          <a:ext cx="0" cy="0"/>
          <a:chOff x="0" y="0"/>
          <a:chExt cx="0" cy="0"/>
        </a:xfrm>
      </p:grpSpPr>
      <p:sp>
        <p:nvSpPr>
          <p:cNvPr id="352" name="Google Shape;352;p45"/>
          <p:cNvSpPr txBox="1"/>
          <p:nvPr>
            <p:ph type="title"/>
          </p:nvPr>
        </p:nvSpPr>
        <p:spPr>
          <a:xfrm>
            <a:off x="311700" y="633900"/>
            <a:ext cx="5733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Plans for Next Semester</a:t>
            </a:r>
            <a:endParaRPr b="1">
              <a:latin typeface="Roboto Slab"/>
              <a:ea typeface="Roboto Slab"/>
              <a:cs typeface="Roboto Slab"/>
              <a:sym typeface="Roboto Slab"/>
            </a:endParaRPr>
          </a:p>
        </p:txBody>
      </p:sp>
      <p:sp>
        <p:nvSpPr>
          <p:cNvPr id="353" name="Google Shape;353;p45"/>
          <p:cNvSpPr txBox="1"/>
          <p:nvPr>
            <p:ph idx="1" type="body"/>
          </p:nvPr>
        </p:nvSpPr>
        <p:spPr>
          <a:xfrm>
            <a:off x="311700" y="1389600"/>
            <a:ext cx="7842600" cy="317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Finalize the auto-calibration of the system</a:t>
            </a:r>
            <a:endParaRPr sz="1400"/>
          </a:p>
          <a:p>
            <a:pPr indent="-317500" lvl="0" marL="457200" rtl="0" algn="l">
              <a:spcBef>
                <a:spcPts val="0"/>
              </a:spcBef>
              <a:spcAft>
                <a:spcPts val="0"/>
              </a:spcAft>
              <a:buSzPts val="1400"/>
              <a:buChar char="●"/>
            </a:pPr>
            <a:r>
              <a:rPr lang="en" sz="1400"/>
              <a:t>Fully functional web application</a:t>
            </a:r>
            <a:endParaRPr sz="1400"/>
          </a:p>
          <a:p>
            <a:pPr indent="-317500" lvl="0" marL="457200" rtl="0" algn="l">
              <a:spcBef>
                <a:spcPts val="0"/>
              </a:spcBef>
              <a:spcAft>
                <a:spcPts val="0"/>
              </a:spcAft>
              <a:buSzPts val="1400"/>
              <a:buChar char="●"/>
            </a:pPr>
            <a:r>
              <a:rPr lang="en" sz="1400"/>
              <a:t>Lazy Susan</a:t>
            </a:r>
            <a:endParaRPr sz="1400"/>
          </a:p>
          <a:p>
            <a:pPr indent="-317500" lvl="0" marL="457200" rtl="0" algn="l">
              <a:spcBef>
                <a:spcPts val="0"/>
              </a:spcBef>
              <a:spcAft>
                <a:spcPts val="0"/>
              </a:spcAft>
              <a:buSzPts val="1400"/>
              <a:buChar char="●"/>
            </a:pPr>
            <a:r>
              <a:rPr lang="en" sz="1400"/>
              <a:t>Fix power issues</a:t>
            </a:r>
            <a:endParaRPr sz="1400"/>
          </a:p>
          <a:p>
            <a:pPr indent="-317500" lvl="0" marL="457200" rtl="0" algn="l">
              <a:spcBef>
                <a:spcPts val="0"/>
              </a:spcBef>
              <a:spcAft>
                <a:spcPts val="0"/>
              </a:spcAft>
              <a:buSzPts val="1400"/>
              <a:buChar char="●"/>
            </a:pPr>
            <a:r>
              <a:rPr lang="en" sz="1400"/>
              <a:t>Acquire back-up part and parts for stress-testing</a:t>
            </a:r>
            <a:endParaRPr sz="1400"/>
          </a:p>
          <a:p>
            <a:pPr indent="-317500" lvl="0" marL="457200" rtl="0" algn="l">
              <a:spcBef>
                <a:spcPts val="0"/>
              </a:spcBef>
              <a:spcAft>
                <a:spcPts val="0"/>
              </a:spcAft>
              <a:buSzPts val="1400"/>
              <a:buChar char="●"/>
            </a:pPr>
            <a:r>
              <a:rPr lang="en" sz="1400"/>
              <a:t>Finalize data that will be displayed on LCDs</a:t>
            </a:r>
            <a:endParaRPr sz="1400"/>
          </a:p>
        </p:txBody>
      </p:sp>
      <p:sp>
        <p:nvSpPr>
          <p:cNvPr id="354" name="Google Shape;354;p45"/>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55" name="Google Shape;355;p45"/>
          <p:cNvPicPr preferRelativeResize="0"/>
          <p:nvPr/>
        </p:nvPicPr>
        <p:blipFill rotWithShape="1">
          <a:blip r:embed="rId3">
            <a:alphaModFix/>
          </a:blip>
          <a:srcRect b="1472" l="53366" r="0" t="1666"/>
          <a:stretch/>
        </p:blipFill>
        <p:spPr>
          <a:xfrm>
            <a:off x="6045300" y="767150"/>
            <a:ext cx="2771601" cy="3616525"/>
          </a:xfrm>
          <a:prstGeom prst="rect">
            <a:avLst/>
          </a:prstGeom>
          <a:noFill/>
          <a:ln>
            <a:noFill/>
          </a:ln>
        </p:spPr>
      </p:pic>
      <p:sp>
        <p:nvSpPr>
          <p:cNvPr id="356" name="Google Shape;356;p45"/>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60" name="Shape 360"/>
        <p:cNvGrpSpPr/>
        <p:nvPr/>
      </p:nvGrpSpPr>
      <p:grpSpPr>
        <a:xfrm>
          <a:off x="0" y="0"/>
          <a:ext cx="0" cy="0"/>
          <a:chOff x="0" y="0"/>
          <a:chExt cx="0" cy="0"/>
        </a:xfrm>
      </p:grpSpPr>
      <p:sp>
        <p:nvSpPr>
          <p:cNvPr id="361" name="Google Shape;361;p46"/>
          <p:cNvSpPr txBox="1"/>
          <p:nvPr>
            <p:ph type="title"/>
          </p:nvPr>
        </p:nvSpPr>
        <p:spPr>
          <a:xfrm>
            <a:off x="139700" y="89925"/>
            <a:ext cx="8742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WS2811 Datasheet</a:t>
            </a:r>
            <a:endParaRPr/>
          </a:p>
        </p:txBody>
      </p:sp>
      <p:sp>
        <p:nvSpPr>
          <p:cNvPr id="362" name="Google Shape;362;p4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63" name="Google Shape;363;p46"/>
          <p:cNvPicPr preferRelativeResize="0"/>
          <p:nvPr/>
        </p:nvPicPr>
        <p:blipFill>
          <a:blip r:embed="rId3">
            <a:alphaModFix/>
          </a:blip>
          <a:stretch>
            <a:fillRect/>
          </a:stretch>
        </p:blipFill>
        <p:spPr>
          <a:xfrm>
            <a:off x="139700" y="1014149"/>
            <a:ext cx="4194677" cy="3335448"/>
          </a:xfrm>
          <a:prstGeom prst="rect">
            <a:avLst/>
          </a:prstGeom>
          <a:noFill/>
          <a:ln>
            <a:noFill/>
          </a:ln>
        </p:spPr>
      </p:pic>
      <p:pic>
        <p:nvPicPr>
          <p:cNvPr id="364" name="Google Shape;364;p46"/>
          <p:cNvPicPr preferRelativeResize="0"/>
          <p:nvPr/>
        </p:nvPicPr>
        <p:blipFill>
          <a:blip r:embed="rId4">
            <a:alphaModFix/>
          </a:blip>
          <a:stretch>
            <a:fillRect/>
          </a:stretch>
        </p:blipFill>
        <p:spPr>
          <a:xfrm>
            <a:off x="4334375" y="1431225"/>
            <a:ext cx="4705650" cy="1654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68" name="Shape 368"/>
        <p:cNvGrpSpPr/>
        <p:nvPr/>
      </p:nvGrpSpPr>
      <p:grpSpPr>
        <a:xfrm>
          <a:off x="0" y="0"/>
          <a:ext cx="0" cy="0"/>
          <a:chOff x="0" y="0"/>
          <a:chExt cx="0" cy="0"/>
        </a:xfrm>
      </p:grpSpPr>
      <p:sp>
        <p:nvSpPr>
          <p:cNvPr id="369" name="Google Shape;36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0" name="Google Shape;370;p47"/>
          <p:cNvPicPr preferRelativeResize="0"/>
          <p:nvPr/>
        </p:nvPicPr>
        <p:blipFill>
          <a:blip r:embed="rId3">
            <a:alphaModFix/>
          </a:blip>
          <a:stretch>
            <a:fillRect/>
          </a:stretch>
        </p:blipFill>
        <p:spPr>
          <a:xfrm>
            <a:off x="1652588" y="633413"/>
            <a:ext cx="5838825" cy="3876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380775"/>
            <a:ext cx="5267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Functional </a:t>
            </a:r>
            <a:r>
              <a:rPr b="1" lang="en">
                <a:latin typeface="Roboto Slab"/>
                <a:ea typeface="Roboto Slab"/>
                <a:cs typeface="Roboto Slab"/>
                <a:sym typeface="Roboto Slab"/>
              </a:rPr>
              <a:t>Requirements</a:t>
            </a:r>
            <a:endParaRPr b="1">
              <a:latin typeface="Roboto Slab"/>
              <a:ea typeface="Roboto Slab"/>
              <a:cs typeface="Roboto Slab"/>
              <a:sym typeface="Roboto Slab"/>
            </a:endParaRPr>
          </a:p>
        </p:txBody>
      </p:sp>
      <p:sp>
        <p:nvSpPr>
          <p:cNvPr id="82" name="Google Shape;82;p16"/>
          <p:cNvSpPr txBox="1"/>
          <p:nvPr>
            <p:ph idx="1" type="body"/>
          </p:nvPr>
        </p:nvSpPr>
        <p:spPr>
          <a:xfrm>
            <a:off x="311700" y="1389600"/>
            <a:ext cx="5076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system should:</a:t>
            </a:r>
            <a:endParaRPr sz="1400"/>
          </a:p>
          <a:p>
            <a:pPr indent="-317500" lvl="0" marL="457200" rtl="0" algn="l">
              <a:spcBef>
                <a:spcPts val="1600"/>
              </a:spcBef>
              <a:spcAft>
                <a:spcPts val="0"/>
              </a:spcAft>
              <a:buSzPts val="1400"/>
              <a:buChar char="●"/>
            </a:pPr>
            <a:r>
              <a:rPr lang="en" sz="1400"/>
              <a:t>Display</a:t>
            </a:r>
            <a:r>
              <a:rPr lang="en" sz="1400"/>
              <a:t> </a:t>
            </a:r>
            <a:r>
              <a:rPr lang="en" sz="1400"/>
              <a:t>p</a:t>
            </a:r>
            <a:r>
              <a:rPr lang="en" sz="1400"/>
              <a:t>atterns and animations</a:t>
            </a:r>
            <a:endParaRPr sz="1400"/>
          </a:p>
          <a:p>
            <a:pPr indent="-317500" lvl="0" marL="457200" rtl="0" algn="l">
              <a:spcBef>
                <a:spcPts val="0"/>
              </a:spcBef>
              <a:spcAft>
                <a:spcPts val="0"/>
              </a:spcAft>
              <a:buSzPts val="1400"/>
              <a:buChar char="●"/>
            </a:pPr>
            <a:r>
              <a:rPr lang="en" sz="1400"/>
              <a:t>Semi-autonomously calibrate the individual LEDs</a:t>
            </a:r>
            <a:endParaRPr sz="1400"/>
          </a:p>
          <a:p>
            <a:pPr indent="-317500" lvl="0" marL="457200" rtl="0" algn="l">
              <a:spcBef>
                <a:spcPts val="0"/>
              </a:spcBef>
              <a:spcAft>
                <a:spcPts val="0"/>
              </a:spcAft>
              <a:buSzPts val="1400"/>
              <a:buChar char="●"/>
            </a:pPr>
            <a:r>
              <a:rPr lang="en" sz="1400"/>
              <a:t>Have a User-Interface application to control the LEDs and Calibration</a:t>
            </a:r>
            <a:endParaRPr sz="1400"/>
          </a:p>
        </p:txBody>
      </p:sp>
      <p:sp>
        <p:nvSpPr>
          <p:cNvPr id="83" name="Google Shape;83;p1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84" name="Google Shape;84;p16"/>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85" name="Google Shape;85;p16"/>
          <p:cNvPicPr preferRelativeResize="0"/>
          <p:nvPr/>
        </p:nvPicPr>
        <p:blipFill>
          <a:blip r:embed="rId3">
            <a:alphaModFix/>
          </a:blip>
          <a:stretch>
            <a:fillRect/>
          </a:stretch>
        </p:blipFill>
        <p:spPr>
          <a:xfrm>
            <a:off x="5724625" y="583400"/>
            <a:ext cx="3259801" cy="35844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633900"/>
            <a:ext cx="8104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Constraints &amp; Non-Functional Requirements</a:t>
            </a:r>
            <a:endParaRPr b="1">
              <a:latin typeface="Roboto Slab"/>
              <a:ea typeface="Roboto Slab"/>
              <a:cs typeface="Roboto Slab"/>
              <a:sym typeface="Roboto Slab"/>
            </a:endParaRPr>
          </a:p>
        </p:txBody>
      </p:sp>
      <p:sp>
        <p:nvSpPr>
          <p:cNvPr id="91" name="Google Shape;91;p17"/>
          <p:cNvSpPr txBox="1"/>
          <p:nvPr>
            <p:ph idx="1" type="body"/>
          </p:nvPr>
        </p:nvSpPr>
        <p:spPr>
          <a:xfrm>
            <a:off x="311700" y="1389600"/>
            <a:ext cx="6918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Constraints</a:t>
            </a:r>
            <a:endParaRPr b="1" sz="1400"/>
          </a:p>
          <a:p>
            <a:pPr indent="-317500" lvl="0" marL="457200" rtl="0" algn="l">
              <a:spcBef>
                <a:spcPts val="1600"/>
              </a:spcBef>
              <a:spcAft>
                <a:spcPts val="0"/>
              </a:spcAft>
              <a:buSzPts val="1400"/>
              <a:buChar char="●"/>
            </a:pPr>
            <a:r>
              <a:rPr lang="en" sz="1400"/>
              <a:t>The system as a whole should not be </a:t>
            </a:r>
            <a:r>
              <a:rPr lang="en" sz="1400"/>
              <a:t>over budget</a:t>
            </a:r>
            <a:r>
              <a:rPr lang="en" sz="1400"/>
              <a:t> (&gt;$300)</a:t>
            </a:r>
            <a:endParaRPr sz="1400"/>
          </a:p>
          <a:p>
            <a:pPr indent="-317500" lvl="0" marL="457200" rtl="0" algn="l">
              <a:spcBef>
                <a:spcPts val="0"/>
              </a:spcBef>
              <a:spcAft>
                <a:spcPts val="0"/>
              </a:spcAft>
              <a:buSzPts val="1400"/>
              <a:buChar char="●"/>
            </a:pPr>
            <a:r>
              <a:rPr lang="en" sz="1400"/>
              <a:t>The system should be portable</a:t>
            </a:r>
            <a:endParaRPr sz="1400"/>
          </a:p>
          <a:p>
            <a:pPr indent="-317500" lvl="0" marL="457200" rtl="0" algn="l">
              <a:spcBef>
                <a:spcPts val="0"/>
              </a:spcBef>
              <a:spcAft>
                <a:spcPts val="0"/>
              </a:spcAft>
              <a:buSzPts val="1400"/>
              <a:buChar char="●"/>
            </a:pPr>
            <a:r>
              <a:rPr lang="en" sz="1400"/>
              <a:t>The system should be easy to use</a:t>
            </a:r>
            <a:endParaRPr sz="1400"/>
          </a:p>
          <a:p>
            <a:pPr indent="0" lvl="0" marL="0" rtl="0" algn="l">
              <a:spcBef>
                <a:spcPts val="1600"/>
              </a:spcBef>
              <a:spcAft>
                <a:spcPts val="0"/>
              </a:spcAft>
              <a:buNone/>
            </a:pPr>
            <a:r>
              <a:rPr b="1" lang="en" sz="1400"/>
              <a:t>Non-Functional Requirements</a:t>
            </a:r>
            <a:endParaRPr b="1" sz="1400"/>
          </a:p>
          <a:p>
            <a:pPr indent="-317500" lvl="0" marL="457200" rtl="0" algn="l">
              <a:spcBef>
                <a:spcPts val="1600"/>
              </a:spcBef>
              <a:spcAft>
                <a:spcPts val="0"/>
              </a:spcAft>
              <a:buSzPts val="1400"/>
              <a:buChar char="●"/>
            </a:pPr>
            <a:r>
              <a:rPr lang="en" sz="1400"/>
              <a:t>The wireless communication should not be vulnerable</a:t>
            </a:r>
            <a:endParaRPr sz="1400"/>
          </a:p>
          <a:p>
            <a:pPr indent="-317500" lvl="0" marL="457200" rtl="0" algn="l">
              <a:spcBef>
                <a:spcPts val="0"/>
              </a:spcBef>
              <a:spcAft>
                <a:spcPts val="0"/>
              </a:spcAft>
              <a:buSzPts val="1400"/>
              <a:buChar char="●"/>
            </a:pPr>
            <a:r>
              <a:rPr lang="en" sz="1400"/>
              <a:t>The system should be aesthetically pleasing </a:t>
            </a:r>
            <a:endParaRPr sz="1400"/>
          </a:p>
          <a:p>
            <a:pPr indent="-317500" lvl="0" marL="457200" rtl="0" algn="l">
              <a:spcBef>
                <a:spcPts val="0"/>
              </a:spcBef>
              <a:spcAft>
                <a:spcPts val="0"/>
              </a:spcAft>
              <a:buSzPts val="1400"/>
              <a:buChar char="●"/>
            </a:pPr>
            <a:r>
              <a:rPr lang="en" sz="1400"/>
              <a:t>The strands of lights should be easily scalable</a:t>
            </a:r>
            <a:endParaRPr/>
          </a:p>
        </p:txBody>
      </p:sp>
      <p:sp>
        <p:nvSpPr>
          <p:cNvPr id="92" name="Google Shape;92;p17"/>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93" name="Google Shape;93;p17"/>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53775"/>
            <a:ext cx="68658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Technical/Other Considerations</a:t>
            </a:r>
            <a:endParaRPr b="1">
              <a:latin typeface="Roboto Slab"/>
              <a:ea typeface="Roboto Slab"/>
              <a:cs typeface="Roboto Slab"/>
              <a:sym typeface="Roboto Slab"/>
            </a:endParaRPr>
          </a:p>
        </p:txBody>
      </p:sp>
      <p:sp>
        <p:nvSpPr>
          <p:cNvPr id="99" name="Google Shape;99;p18"/>
          <p:cNvSpPr txBox="1"/>
          <p:nvPr>
            <p:ph idx="1" type="body"/>
          </p:nvPr>
        </p:nvSpPr>
        <p:spPr>
          <a:xfrm>
            <a:off x="311700" y="809475"/>
            <a:ext cx="7842600" cy="42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Raspberry </a:t>
            </a:r>
            <a:r>
              <a:rPr b="1" lang="en" sz="1400"/>
              <a:t>Pi</a:t>
            </a:r>
            <a:r>
              <a:rPr b="1" lang="en" sz="1400"/>
              <a:t>s</a:t>
            </a:r>
            <a:endParaRPr b="1" sz="1400"/>
          </a:p>
          <a:p>
            <a:pPr indent="-317500" lvl="0" marL="457200" rtl="0" algn="l">
              <a:spcBef>
                <a:spcPts val="1600"/>
              </a:spcBef>
              <a:spcAft>
                <a:spcPts val="0"/>
              </a:spcAft>
              <a:buSzPts val="1400"/>
              <a:buChar char="●"/>
            </a:pPr>
            <a:r>
              <a:rPr lang="en" sz="1400"/>
              <a:t>Camera</a:t>
            </a:r>
            <a:endParaRPr sz="1400"/>
          </a:p>
          <a:p>
            <a:pPr indent="-317500" lvl="0" marL="457200" rtl="0" algn="l">
              <a:spcBef>
                <a:spcPts val="0"/>
              </a:spcBef>
              <a:spcAft>
                <a:spcPts val="0"/>
              </a:spcAft>
              <a:buSzPts val="1400"/>
              <a:buChar char="●"/>
            </a:pPr>
            <a:r>
              <a:rPr lang="en" sz="1400"/>
              <a:t>Server</a:t>
            </a:r>
            <a:endParaRPr sz="1400"/>
          </a:p>
          <a:p>
            <a:pPr indent="0" lvl="0" marL="0" rtl="0" algn="l">
              <a:spcBef>
                <a:spcPts val="1600"/>
              </a:spcBef>
              <a:spcAft>
                <a:spcPts val="0"/>
              </a:spcAft>
              <a:buNone/>
            </a:pPr>
            <a:r>
              <a:rPr b="1" lang="en" sz="1400"/>
              <a:t>Hardware S</a:t>
            </a:r>
            <a:r>
              <a:rPr b="1" lang="en" sz="1400"/>
              <a:t>afety</a:t>
            </a:r>
            <a:r>
              <a:rPr b="1" lang="en" sz="1400"/>
              <a:t> and Security</a:t>
            </a:r>
            <a:endParaRPr b="1" sz="1400"/>
          </a:p>
          <a:p>
            <a:pPr indent="-317500" lvl="0" marL="457200" rtl="0" algn="l">
              <a:spcBef>
                <a:spcPts val="1600"/>
              </a:spcBef>
              <a:spcAft>
                <a:spcPts val="0"/>
              </a:spcAft>
              <a:buSzPts val="1400"/>
              <a:buChar char="●"/>
            </a:pPr>
            <a:r>
              <a:rPr lang="en" sz="1400"/>
              <a:t>Lock down SSH, Wifi, and Pi login credentials</a:t>
            </a:r>
            <a:endParaRPr sz="1400"/>
          </a:p>
          <a:p>
            <a:pPr indent="-317500" lvl="0" marL="457200" rtl="0" algn="l">
              <a:spcBef>
                <a:spcPts val="0"/>
              </a:spcBef>
              <a:spcAft>
                <a:spcPts val="0"/>
              </a:spcAft>
              <a:buSzPts val="1400"/>
              <a:buChar char="●"/>
            </a:pPr>
            <a:r>
              <a:rPr lang="en" sz="1400"/>
              <a:t>Fire, shock, choking hazards should be mitigated</a:t>
            </a:r>
            <a:endParaRPr sz="1400"/>
          </a:p>
          <a:p>
            <a:pPr indent="0" lvl="0" marL="0" rtl="0" algn="l">
              <a:spcBef>
                <a:spcPts val="1600"/>
              </a:spcBef>
              <a:spcAft>
                <a:spcPts val="0"/>
              </a:spcAft>
              <a:buNone/>
            </a:pPr>
            <a:r>
              <a:rPr b="1" lang="en" sz="1400"/>
              <a:t>Software</a:t>
            </a:r>
            <a:endParaRPr b="1" sz="1400"/>
          </a:p>
          <a:p>
            <a:pPr indent="-317500" lvl="0" marL="457200" rtl="0" algn="l">
              <a:spcBef>
                <a:spcPts val="1600"/>
              </a:spcBef>
              <a:spcAft>
                <a:spcPts val="0"/>
              </a:spcAft>
              <a:buSzPts val="1400"/>
              <a:buChar char="●"/>
            </a:pPr>
            <a:r>
              <a:rPr lang="en" sz="1400"/>
              <a:t>OpenCV, pyswarm for calibration</a:t>
            </a:r>
            <a:endParaRPr sz="1400"/>
          </a:p>
          <a:p>
            <a:pPr indent="-317500" lvl="0" marL="457200" rtl="0" algn="l">
              <a:spcBef>
                <a:spcPts val="0"/>
              </a:spcBef>
              <a:spcAft>
                <a:spcPts val="0"/>
              </a:spcAft>
              <a:buSzPts val="1400"/>
              <a:buChar char="●"/>
            </a:pPr>
            <a:r>
              <a:rPr lang="en" sz="1400"/>
              <a:t>Adafruit NeoPixel LED strip library</a:t>
            </a:r>
            <a:endParaRPr sz="1400"/>
          </a:p>
          <a:p>
            <a:pPr indent="0" lvl="0" marL="0" rtl="0" algn="l">
              <a:spcBef>
                <a:spcPts val="1600"/>
              </a:spcBef>
              <a:spcAft>
                <a:spcPts val="0"/>
              </a:spcAft>
              <a:buNone/>
            </a:pPr>
            <a:r>
              <a:rPr b="1" lang="en" sz="1400"/>
              <a:t>Environment</a:t>
            </a:r>
            <a:endParaRPr b="1" sz="1400"/>
          </a:p>
          <a:p>
            <a:pPr indent="-317500" lvl="0" marL="457200" rtl="0" algn="l">
              <a:spcBef>
                <a:spcPts val="1600"/>
              </a:spcBef>
              <a:spcAft>
                <a:spcPts val="0"/>
              </a:spcAft>
              <a:buSzPts val="1400"/>
              <a:buChar char="●"/>
            </a:pPr>
            <a:r>
              <a:rPr lang="en" sz="1400"/>
              <a:t>Indoor use only</a:t>
            </a:r>
            <a:endParaRPr sz="1400"/>
          </a:p>
          <a:p>
            <a:pPr indent="0" lvl="0" marL="0" rtl="0" algn="l">
              <a:spcBef>
                <a:spcPts val="1600"/>
              </a:spcBef>
              <a:spcAft>
                <a:spcPts val="0"/>
              </a:spcAft>
              <a:buNone/>
            </a:pPr>
            <a:r>
              <a:t/>
            </a:r>
            <a:endParaRPr b="1"/>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00" name="Google Shape;100;p18"/>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101" name="Google Shape;101;p18"/>
          <p:cNvPicPr preferRelativeResize="0"/>
          <p:nvPr/>
        </p:nvPicPr>
        <p:blipFill>
          <a:blip r:embed="rId3">
            <a:alphaModFix/>
          </a:blip>
          <a:stretch>
            <a:fillRect/>
          </a:stretch>
        </p:blipFill>
        <p:spPr>
          <a:xfrm>
            <a:off x="4311476" y="505753"/>
            <a:ext cx="4670627" cy="2601827"/>
          </a:xfrm>
          <a:prstGeom prst="rect">
            <a:avLst/>
          </a:prstGeom>
          <a:noFill/>
          <a:ln>
            <a:noFill/>
          </a:ln>
        </p:spPr>
      </p:pic>
      <p:pic>
        <p:nvPicPr>
          <p:cNvPr id="102" name="Google Shape;102;p18"/>
          <p:cNvPicPr preferRelativeResize="0"/>
          <p:nvPr/>
        </p:nvPicPr>
        <p:blipFill rotWithShape="1">
          <a:blip r:embed="rId4">
            <a:alphaModFix/>
          </a:blip>
          <a:srcRect b="15044" l="22690" r="21818" t="15044"/>
          <a:stretch/>
        </p:blipFill>
        <p:spPr>
          <a:xfrm>
            <a:off x="7356250" y="3107575"/>
            <a:ext cx="1625850" cy="1251724"/>
          </a:xfrm>
          <a:prstGeom prst="rect">
            <a:avLst/>
          </a:prstGeom>
          <a:noFill/>
          <a:ln>
            <a:noFill/>
          </a:ln>
        </p:spPr>
      </p:pic>
      <p:pic>
        <p:nvPicPr>
          <p:cNvPr id="103" name="Google Shape;103;p18"/>
          <p:cNvPicPr preferRelativeResize="0"/>
          <p:nvPr/>
        </p:nvPicPr>
        <p:blipFill>
          <a:blip r:embed="rId5">
            <a:alphaModFix/>
          </a:blip>
          <a:stretch>
            <a:fillRect/>
          </a:stretch>
        </p:blipFill>
        <p:spPr>
          <a:xfrm>
            <a:off x="4311483" y="3324749"/>
            <a:ext cx="1157091" cy="1425150"/>
          </a:xfrm>
          <a:prstGeom prst="rect">
            <a:avLst/>
          </a:prstGeom>
          <a:noFill/>
          <a:ln>
            <a:noFill/>
          </a:ln>
        </p:spPr>
      </p:pic>
      <p:sp>
        <p:nvSpPr>
          <p:cNvPr id="104" name="Google Shape;104;p18"/>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257550" y="471475"/>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M</a:t>
            </a:r>
            <a:r>
              <a:rPr b="1" lang="en">
                <a:latin typeface="Roboto Slab"/>
                <a:ea typeface="Roboto Slab"/>
                <a:cs typeface="Roboto Slab"/>
                <a:sym typeface="Roboto Slab"/>
              </a:rPr>
              <a:t>arket Survey</a:t>
            </a:r>
            <a:endParaRPr b="1">
              <a:latin typeface="Roboto Slab"/>
              <a:ea typeface="Roboto Slab"/>
              <a:cs typeface="Roboto Slab"/>
              <a:sym typeface="Roboto Slab"/>
            </a:endParaRPr>
          </a:p>
        </p:txBody>
      </p:sp>
      <p:sp>
        <p:nvSpPr>
          <p:cNvPr id="110" name="Google Shape;110;p19"/>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11" name="Google Shape;111;p19"/>
          <p:cNvSpPr txBox="1"/>
          <p:nvPr>
            <p:ph idx="1" type="body"/>
          </p:nvPr>
        </p:nvSpPr>
        <p:spPr>
          <a:xfrm>
            <a:off x="49500" y="1389600"/>
            <a:ext cx="2808000" cy="3179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Twinkly</a:t>
            </a:r>
            <a:endParaRPr sz="1800"/>
          </a:p>
          <a:p>
            <a:pPr indent="-342900" lvl="0" marL="457200" rtl="0" algn="l">
              <a:spcBef>
                <a:spcPts val="0"/>
              </a:spcBef>
              <a:spcAft>
                <a:spcPts val="0"/>
              </a:spcAft>
              <a:buSzPts val="1800"/>
              <a:buChar char="●"/>
            </a:pPr>
            <a:r>
              <a:rPr lang="en" sz="1800"/>
              <a:t>LumenPlay</a:t>
            </a:r>
            <a:endParaRPr sz="1800"/>
          </a:p>
          <a:p>
            <a:pPr indent="-342900" lvl="0" marL="457200" rtl="0" algn="l">
              <a:spcBef>
                <a:spcPts val="1600"/>
              </a:spcBef>
              <a:spcAft>
                <a:spcPts val="1600"/>
              </a:spcAft>
              <a:buSzPts val="1800"/>
              <a:buChar char="●"/>
            </a:pPr>
            <a:r>
              <a:rPr lang="en" sz="1800"/>
              <a:t>We are cross-platform and open source</a:t>
            </a:r>
            <a:endParaRPr sz="1800"/>
          </a:p>
        </p:txBody>
      </p:sp>
      <p:pic>
        <p:nvPicPr>
          <p:cNvPr id="112" name="Google Shape;112;p19"/>
          <p:cNvPicPr preferRelativeResize="0"/>
          <p:nvPr/>
        </p:nvPicPr>
        <p:blipFill>
          <a:blip r:embed="rId4">
            <a:alphaModFix/>
          </a:blip>
          <a:stretch>
            <a:fillRect/>
          </a:stretch>
        </p:blipFill>
        <p:spPr>
          <a:xfrm>
            <a:off x="2857500" y="1389600"/>
            <a:ext cx="3429000" cy="3276600"/>
          </a:xfrm>
          <a:prstGeom prst="rect">
            <a:avLst/>
          </a:prstGeom>
          <a:noFill/>
          <a:ln>
            <a:noFill/>
          </a:ln>
        </p:spPr>
      </p:pic>
      <p:pic>
        <p:nvPicPr>
          <p:cNvPr id="113" name="Google Shape;113;p19"/>
          <p:cNvPicPr preferRelativeResize="0"/>
          <p:nvPr/>
        </p:nvPicPr>
        <p:blipFill>
          <a:blip r:embed="rId5">
            <a:alphaModFix/>
          </a:blip>
          <a:stretch>
            <a:fillRect/>
          </a:stretch>
        </p:blipFill>
        <p:spPr>
          <a:xfrm>
            <a:off x="6277075" y="79850"/>
            <a:ext cx="2752725" cy="3781425"/>
          </a:xfrm>
          <a:prstGeom prst="rect">
            <a:avLst/>
          </a:prstGeom>
          <a:noFill/>
          <a:ln>
            <a:noFill/>
          </a:ln>
        </p:spPr>
      </p:pic>
      <p:sp>
        <p:nvSpPr>
          <p:cNvPr id="114" name="Google Shape;114;p19"/>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633900"/>
            <a:ext cx="6506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Potential Risks and Mitigation</a:t>
            </a:r>
            <a:endParaRPr b="1">
              <a:latin typeface="Roboto Slab"/>
              <a:ea typeface="Roboto Slab"/>
              <a:cs typeface="Roboto Slab"/>
              <a:sym typeface="Roboto Slab"/>
            </a:endParaRPr>
          </a:p>
        </p:txBody>
      </p:sp>
      <p:sp>
        <p:nvSpPr>
          <p:cNvPr id="120" name="Google Shape;120;p20"/>
          <p:cNvSpPr txBox="1"/>
          <p:nvPr>
            <p:ph idx="1" type="body"/>
          </p:nvPr>
        </p:nvSpPr>
        <p:spPr>
          <a:xfrm>
            <a:off x="311700" y="1389600"/>
            <a:ext cx="4260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Software:</a:t>
            </a:r>
            <a:endParaRPr sz="1800"/>
          </a:p>
          <a:p>
            <a:pPr indent="-342900" lvl="0" marL="457200" rtl="0" algn="l">
              <a:spcBef>
                <a:spcPts val="1600"/>
              </a:spcBef>
              <a:spcAft>
                <a:spcPts val="0"/>
              </a:spcAft>
              <a:buSzPts val="1800"/>
              <a:buChar char="●"/>
            </a:pPr>
            <a:r>
              <a:rPr lang="en" sz="1800"/>
              <a:t>Calibration </a:t>
            </a:r>
            <a:r>
              <a:rPr lang="en" sz="1800"/>
              <a:t>Inaccuracies</a:t>
            </a:r>
            <a:r>
              <a:rPr lang="en" sz="1800"/>
              <a:t> </a:t>
            </a:r>
            <a:endParaRPr sz="1800"/>
          </a:p>
          <a:p>
            <a:pPr indent="-342900" lvl="0" marL="457200" rtl="0" algn="l">
              <a:spcBef>
                <a:spcPts val="0"/>
              </a:spcBef>
              <a:spcAft>
                <a:spcPts val="0"/>
              </a:spcAft>
              <a:buSzPts val="1800"/>
              <a:buChar char="●"/>
            </a:pPr>
            <a:r>
              <a:rPr lang="en" sz="1800"/>
              <a:t>OpenCV</a:t>
            </a:r>
            <a:endParaRPr sz="1800"/>
          </a:p>
          <a:p>
            <a:pPr indent="-342900" lvl="0" marL="457200" rtl="0" algn="l">
              <a:spcBef>
                <a:spcPts val="0"/>
              </a:spcBef>
              <a:spcAft>
                <a:spcPts val="0"/>
              </a:spcAft>
              <a:buSzPts val="1800"/>
              <a:buChar char="●"/>
            </a:pPr>
            <a:r>
              <a:rPr lang="en" sz="1800"/>
              <a:t>Python</a:t>
            </a:r>
            <a:endParaRPr sz="1800"/>
          </a:p>
          <a:p>
            <a:pPr indent="0" lvl="0" marL="0" rtl="0" algn="l">
              <a:spcBef>
                <a:spcPts val="1600"/>
              </a:spcBef>
              <a:spcAft>
                <a:spcPts val="0"/>
              </a:spcAft>
              <a:buNone/>
            </a:pPr>
            <a:r>
              <a:rPr lang="en" sz="1800"/>
              <a:t>Hardware:</a:t>
            </a:r>
            <a:endParaRPr sz="1800"/>
          </a:p>
          <a:p>
            <a:pPr indent="-342900" lvl="0" marL="457200" rtl="0" algn="l">
              <a:spcBef>
                <a:spcPts val="1600"/>
              </a:spcBef>
              <a:spcAft>
                <a:spcPts val="0"/>
              </a:spcAft>
              <a:buSzPts val="1800"/>
              <a:buChar char="●"/>
            </a:pPr>
            <a:r>
              <a:rPr lang="en" sz="1800"/>
              <a:t>Electric Shock</a:t>
            </a:r>
            <a:endParaRPr sz="1800"/>
          </a:p>
          <a:p>
            <a:pPr indent="-342900" lvl="0" marL="457200" rtl="0" algn="l">
              <a:spcBef>
                <a:spcPts val="0"/>
              </a:spcBef>
              <a:spcAft>
                <a:spcPts val="0"/>
              </a:spcAft>
              <a:buSzPts val="1800"/>
              <a:buChar char="●"/>
            </a:pPr>
            <a:r>
              <a:rPr lang="en" sz="1800"/>
              <a:t>Fire</a:t>
            </a:r>
            <a:endParaRPr sz="1800"/>
          </a:p>
          <a:p>
            <a:pPr indent="-342900" lvl="0" marL="457200" rtl="0" algn="l">
              <a:spcBef>
                <a:spcPts val="0"/>
              </a:spcBef>
              <a:spcAft>
                <a:spcPts val="0"/>
              </a:spcAft>
              <a:buSzPts val="1800"/>
              <a:buChar char="●"/>
            </a:pPr>
            <a:r>
              <a:rPr lang="en" sz="1800"/>
              <a:t>Burning out LEDs or the Pi</a:t>
            </a:r>
            <a:endParaRPr sz="1800"/>
          </a:p>
        </p:txBody>
      </p:sp>
      <p:pic>
        <p:nvPicPr>
          <p:cNvPr id="121" name="Google Shape;121;p20"/>
          <p:cNvPicPr preferRelativeResize="0"/>
          <p:nvPr/>
        </p:nvPicPr>
        <p:blipFill rotWithShape="1">
          <a:blip r:embed="rId3">
            <a:alphaModFix/>
          </a:blip>
          <a:srcRect b="0" l="6258" r="31222" t="0"/>
          <a:stretch/>
        </p:blipFill>
        <p:spPr>
          <a:xfrm>
            <a:off x="3698750" y="1713475"/>
            <a:ext cx="2489325" cy="2531650"/>
          </a:xfrm>
          <a:prstGeom prst="rect">
            <a:avLst/>
          </a:prstGeom>
          <a:noFill/>
          <a:ln>
            <a:noFill/>
          </a:ln>
        </p:spPr>
      </p:pic>
      <p:sp>
        <p:nvSpPr>
          <p:cNvPr id="122" name="Google Shape;122;p20"/>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123" name="Google Shape;123;p20"/>
          <p:cNvPicPr preferRelativeResize="0"/>
          <p:nvPr/>
        </p:nvPicPr>
        <p:blipFill rotWithShape="1">
          <a:blip r:embed="rId4">
            <a:alphaModFix/>
          </a:blip>
          <a:srcRect b="22558" l="0" r="0" t="0"/>
          <a:stretch/>
        </p:blipFill>
        <p:spPr>
          <a:xfrm>
            <a:off x="6329650" y="1613763"/>
            <a:ext cx="2644950" cy="2731075"/>
          </a:xfrm>
          <a:prstGeom prst="rect">
            <a:avLst/>
          </a:prstGeom>
          <a:noFill/>
          <a:ln>
            <a:noFill/>
          </a:ln>
        </p:spPr>
      </p:pic>
      <p:sp>
        <p:nvSpPr>
          <p:cNvPr id="124" name="Google Shape;124;p20"/>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11700" y="632775"/>
            <a:ext cx="5553600" cy="5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Functional </a:t>
            </a:r>
            <a:r>
              <a:rPr b="1" lang="en">
                <a:latin typeface="Roboto Slab"/>
                <a:ea typeface="Roboto Slab"/>
                <a:cs typeface="Roboto Slab"/>
                <a:sym typeface="Roboto Slab"/>
              </a:rPr>
              <a:t>Decomposition</a:t>
            </a:r>
            <a:endParaRPr b="1">
              <a:latin typeface="Roboto Slab"/>
              <a:ea typeface="Roboto Slab"/>
              <a:cs typeface="Roboto Slab"/>
              <a:sym typeface="Roboto Slab"/>
            </a:endParaRPr>
          </a:p>
        </p:txBody>
      </p:sp>
      <p:sp>
        <p:nvSpPr>
          <p:cNvPr id="130" name="Google Shape;130;p21"/>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31" name="Google Shape;131;p21"/>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132" name="Google Shape;132;p21"/>
          <p:cNvPicPr preferRelativeResize="0"/>
          <p:nvPr/>
        </p:nvPicPr>
        <p:blipFill>
          <a:blip r:embed="rId3">
            <a:alphaModFix/>
          </a:blip>
          <a:stretch>
            <a:fillRect/>
          </a:stretch>
        </p:blipFill>
        <p:spPr>
          <a:xfrm>
            <a:off x="0" y="1128700"/>
            <a:ext cx="9144001" cy="362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